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2" r:id="rId5"/>
  </p:sldMasterIdLst>
  <p:notesMasterIdLst>
    <p:notesMasterId r:id="rId18"/>
  </p:notesMasterIdLst>
  <p:sldIdLst>
    <p:sldId id="256" r:id="rId6"/>
    <p:sldId id="292" r:id="rId7"/>
    <p:sldId id="267" r:id="rId8"/>
    <p:sldId id="268" r:id="rId9"/>
    <p:sldId id="293" r:id="rId10"/>
    <p:sldId id="294" r:id="rId11"/>
    <p:sldId id="296" r:id="rId12"/>
    <p:sldId id="299" r:id="rId13"/>
    <p:sldId id="298" r:id="rId14"/>
    <p:sldId id="261" r:id="rId15"/>
    <p:sldId id="295" r:id="rId16"/>
    <p:sldId id="300"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4"/>
    <p:restoredTop sz="93792" autoAdjust="0"/>
  </p:normalViewPr>
  <p:slideViewPr>
    <p:cSldViewPr snapToGrid="0" snapToObjects="1">
      <p:cViewPr varScale="1">
        <p:scale>
          <a:sx n="62" d="100"/>
          <a:sy n="62" d="100"/>
        </p:scale>
        <p:origin x="1480" y="5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BAA90E2-DCE6-47BE-9E3B-DDDF9810C029}" type="datetimeFigureOut">
              <a:rPr lang="en-GB" smtClean="0"/>
              <a:t>10/01/2023</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CC3552B-1474-4DDA-AEB1-FE4E7E19EC02}" type="slidenum">
              <a:rPr lang="en-GB" smtClean="0"/>
              <a:t>‹#›</a:t>
            </a:fld>
            <a:endParaRPr lang="en-GB" dirty="0"/>
          </a:p>
        </p:txBody>
      </p:sp>
    </p:spTree>
    <p:extLst>
      <p:ext uri="{BB962C8B-B14F-4D97-AF65-F5344CB8AC3E}">
        <p14:creationId xmlns:p14="http://schemas.microsoft.com/office/powerpoint/2010/main" val="107214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3552B-1474-4DDA-AEB1-FE4E7E19EC02}" type="slidenum">
              <a:rPr lang="en-GB" smtClean="0"/>
              <a:t>1</a:t>
            </a:fld>
            <a:endParaRPr lang="en-GB" dirty="0"/>
          </a:p>
        </p:txBody>
      </p:sp>
    </p:spTree>
    <p:extLst>
      <p:ext uri="{BB962C8B-B14F-4D97-AF65-F5344CB8AC3E}">
        <p14:creationId xmlns:p14="http://schemas.microsoft.com/office/powerpoint/2010/main" val="176239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3552B-1474-4DDA-AEB1-FE4E7E19EC02}" type="slidenum">
              <a:rPr lang="en-GB" smtClean="0"/>
              <a:t>10</a:t>
            </a:fld>
            <a:endParaRPr lang="en-GB" dirty="0"/>
          </a:p>
        </p:txBody>
      </p:sp>
    </p:spTree>
    <p:extLst>
      <p:ext uri="{BB962C8B-B14F-4D97-AF65-F5344CB8AC3E}">
        <p14:creationId xmlns:p14="http://schemas.microsoft.com/office/powerpoint/2010/main" val="190661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3552B-1474-4DDA-AEB1-FE4E7E19EC02}" type="slidenum">
              <a:rPr lang="en-GB" smtClean="0"/>
              <a:t>11</a:t>
            </a:fld>
            <a:endParaRPr lang="en-GB" dirty="0"/>
          </a:p>
        </p:txBody>
      </p:sp>
    </p:spTree>
    <p:extLst>
      <p:ext uri="{BB962C8B-B14F-4D97-AF65-F5344CB8AC3E}">
        <p14:creationId xmlns:p14="http://schemas.microsoft.com/office/powerpoint/2010/main" val="103553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3552B-1474-4DDA-AEB1-FE4E7E19EC02}" type="slidenum">
              <a:rPr lang="en-GB" smtClean="0"/>
              <a:t>12</a:t>
            </a:fld>
            <a:endParaRPr lang="en-GB" dirty="0"/>
          </a:p>
        </p:txBody>
      </p:sp>
    </p:spTree>
    <p:extLst>
      <p:ext uri="{BB962C8B-B14F-4D97-AF65-F5344CB8AC3E}">
        <p14:creationId xmlns:p14="http://schemas.microsoft.com/office/powerpoint/2010/main" val="354530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3552B-1474-4DDA-AEB1-FE4E7E19EC02}" type="slidenum">
              <a:rPr lang="en-GB" smtClean="0"/>
              <a:t>2</a:t>
            </a:fld>
            <a:endParaRPr lang="en-GB" dirty="0"/>
          </a:p>
        </p:txBody>
      </p:sp>
    </p:spTree>
    <p:extLst>
      <p:ext uri="{BB962C8B-B14F-4D97-AF65-F5344CB8AC3E}">
        <p14:creationId xmlns:p14="http://schemas.microsoft.com/office/powerpoint/2010/main" val="69318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3552B-1474-4DDA-AEB1-FE4E7E19EC02}" type="slidenum">
              <a:rPr lang="en-GB" smtClean="0"/>
              <a:t>3</a:t>
            </a:fld>
            <a:endParaRPr lang="en-GB" dirty="0"/>
          </a:p>
        </p:txBody>
      </p:sp>
    </p:spTree>
    <p:extLst>
      <p:ext uri="{BB962C8B-B14F-4D97-AF65-F5344CB8AC3E}">
        <p14:creationId xmlns:p14="http://schemas.microsoft.com/office/powerpoint/2010/main" val="148899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ECC3552B-1474-4DDA-AEB1-FE4E7E19EC02}" type="slidenum">
              <a:rPr lang="en-GB" smtClean="0"/>
              <a:t>4</a:t>
            </a:fld>
            <a:endParaRPr lang="en-GB" dirty="0"/>
          </a:p>
        </p:txBody>
      </p:sp>
    </p:spTree>
    <p:extLst>
      <p:ext uri="{BB962C8B-B14F-4D97-AF65-F5344CB8AC3E}">
        <p14:creationId xmlns:p14="http://schemas.microsoft.com/office/powerpoint/2010/main" val="1081024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50B37D-CD23-4972-B34D-193CFB2CC727}" type="slidenum">
              <a:rPr lang="en-GB" smtClean="0"/>
              <a:t>5</a:t>
            </a:fld>
            <a:endParaRPr lang="en-GB" dirty="0"/>
          </a:p>
        </p:txBody>
      </p:sp>
    </p:spTree>
    <p:extLst>
      <p:ext uri="{BB962C8B-B14F-4D97-AF65-F5344CB8AC3E}">
        <p14:creationId xmlns:p14="http://schemas.microsoft.com/office/powerpoint/2010/main" val="292231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50B37D-CD23-4972-B34D-193CFB2CC727}" type="slidenum">
              <a:rPr lang="en-GB" smtClean="0"/>
              <a:t>6</a:t>
            </a:fld>
            <a:endParaRPr lang="en-GB" dirty="0"/>
          </a:p>
        </p:txBody>
      </p:sp>
    </p:spTree>
    <p:extLst>
      <p:ext uri="{BB962C8B-B14F-4D97-AF65-F5344CB8AC3E}">
        <p14:creationId xmlns:p14="http://schemas.microsoft.com/office/powerpoint/2010/main" val="299610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100" dirty="0">
                <a:effectLst/>
                <a:latin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3E50B37D-CD23-4972-B34D-193CFB2CC727}" type="slidenum">
              <a:rPr lang="en-GB" smtClean="0"/>
              <a:t>7</a:t>
            </a:fld>
            <a:endParaRPr lang="en-GB" dirty="0"/>
          </a:p>
        </p:txBody>
      </p:sp>
    </p:spTree>
    <p:extLst>
      <p:ext uri="{BB962C8B-B14F-4D97-AF65-F5344CB8AC3E}">
        <p14:creationId xmlns:p14="http://schemas.microsoft.com/office/powerpoint/2010/main" val="327279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rtl="0" fontAlgn="ctr">
              <a:spcBef>
                <a:spcPts val="0"/>
              </a:spcBef>
              <a:spcAft>
                <a:spcPts val="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E50B37D-CD23-4972-B34D-193CFB2CC727}" type="slidenum">
              <a:rPr lang="en-GB" smtClean="0"/>
              <a:t>8</a:t>
            </a:fld>
            <a:endParaRPr lang="en-GB" dirty="0"/>
          </a:p>
        </p:txBody>
      </p:sp>
    </p:spTree>
    <p:extLst>
      <p:ext uri="{BB962C8B-B14F-4D97-AF65-F5344CB8AC3E}">
        <p14:creationId xmlns:p14="http://schemas.microsoft.com/office/powerpoint/2010/main" val="8492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50B37D-CD23-4972-B34D-193CFB2CC727}" type="slidenum">
              <a:rPr lang="en-GB" smtClean="0"/>
              <a:t>9</a:t>
            </a:fld>
            <a:endParaRPr lang="en-GB" dirty="0"/>
          </a:p>
        </p:txBody>
      </p:sp>
    </p:spTree>
    <p:extLst>
      <p:ext uri="{BB962C8B-B14F-4D97-AF65-F5344CB8AC3E}">
        <p14:creationId xmlns:p14="http://schemas.microsoft.com/office/powerpoint/2010/main" val="128274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4849"/>
            <a:ext cx="7772400" cy="1772240"/>
          </a:xfrm>
        </p:spPr>
        <p:txBody>
          <a:bodyPr anchor="b"/>
          <a:lstStyle>
            <a:lvl1pPr algn="ctr">
              <a:defRPr sz="6000" b="1">
                <a:solidFill>
                  <a:srgbClr val="00B0F0"/>
                </a:solidFill>
                <a:latin typeface="Arial SF MT" pitchFamily="2"/>
              </a:defRPr>
            </a:lvl1pPr>
          </a:lstStyle>
          <a:p>
            <a:r>
              <a:rPr lang="en-US" dirty="0"/>
              <a:t>Click to edit Master title style</a:t>
            </a:r>
          </a:p>
        </p:txBody>
      </p:sp>
      <p:sp>
        <p:nvSpPr>
          <p:cNvPr id="3" name="Subtitle 2"/>
          <p:cNvSpPr>
            <a:spLocks noGrp="1"/>
          </p:cNvSpPr>
          <p:nvPr>
            <p:ph type="subTitle" idx="1"/>
          </p:nvPr>
        </p:nvSpPr>
        <p:spPr>
          <a:xfrm>
            <a:off x="1143000" y="3516198"/>
            <a:ext cx="6858000" cy="1741602"/>
          </a:xfrm>
        </p:spPr>
        <p:txBody>
          <a:bodyPr/>
          <a:lstStyle>
            <a:lvl1pPr marL="0" indent="0" algn="ctr">
              <a:buNone/>
              <a:defRPr sz="2400">
                <a:latin typeface="Arial SF MT" pitchFamily="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981CB0C-092F-944F-8F88-6A0DF871266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55AEE-38EB-784A-8EA7-65363475BEB0}" type="slidenum">
              <a:rPr lang="en-US" smtClean="0"/>
              <a:t>‹#›</a:t>
            </a:fld>
            <a:endParaRPr lang="en-US" dirty="0"/>
          </a:p>
        </p:txBody>
      </p:sp>
    </p:spTree>
    <p:extLst>
      <p:ext uri="{BB962C8B-B14F-4D97-AF65-F5344CB8AC3E}">
        <p14:creationId xmlns:p14="http://schemas.microsoft.com/office/powerpoint/2010/main" val="375111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4C03-7E74-2D4D-A0F4-1F2348058094}"/>
              </a:ext>
            </a:extLst>
          </p:cNvPr>
          <p:cNvSpPr>
            <a:spLocks noGrp="1"/>
          </p:cNvSpPr>
          <p:nvPr>
            <p:ph type="title"/>
          </p:nvPr>
        </p:nvSpPr>
        <p:spPr>
          <a:xfrm>
            <a:off x="630238" y="457200"/>
            <a:ext cx="2949575" cy="1600200"/>
          </a:xfrm>
        </p:spPr>
        <p:txBody>
          <a:bodyPr anchor="b"/>
          <a:lstStyle>
            <a:lvl1pPr>
              <a:defRPr sz="3200" b="1">
                <a:solidFill>
                  <a:srgbClr val="00B0F0"/>
                </a:solidFill>
                <a:latin typeface="Arial SF MT" pitchFamily="2"/>
              </a:defRPr>
            </a:lvl1pPr>
          </a:lstStyle>
          <a:p>
            <a:r>
              <a:rPr lang="en-US" dirty="0"/>
              <a:t>Click to edit Master title style</a:t>
            </a:r>
          </a:p>
        </p:txBody>
      </p:sp>
      <p:sp>
        <p:nvSpPr>
          <p:cNvPr id="3" name="Picture Placeholder 2">
            <a:extLst>
              <a:ext uri="{FF2B5EF4-FFF2-40B4-BE49-F238E27FC236}">
                <a16:creationId xmlns:a16="http://schemas.microsoft.com/office/drawing/2014/main" id="{1199CF26-91C8-B047-9322-5CE9C4FC45E5}"/>
              </a:ext>
            </a:extLst>
          </p:cNvPr>
          <p:cNvSpPr>
            <a:spLocks noGrp="1"/>
          </p:cNvSpPr>
          <p:nvPr>
            <p:ph type="pic" idx="1"/>
          </p:nvPr>
        </p:nvSpPr>
        <p:spPr>
          <a:xfrm>
            <a:off x="3887788" y="987425"/>
            <a:ext cx="4629150" cy="4873625"/>
          </a:xfrm>
        </p:spPr>
        <p:txBody>
          <a:bodyPr/>
          <a:lstStyle>
            <a:lvl1pPr marL="0" indent="0">
              <a:buNone/>
              <a:defRPr sz="3200">
                <a:latin typeface="Arial SF MT"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E18CCA2-572A-A644-83E3-39B0CC19C00A}"/>
              </a:ext>
            </a:extLst>
          </p:cNvPr>
          <p:cNvSpPr>
            <a:spLocks noGrp="1"/>
          </p:cNvSpPr>
          <p:nvPr>
            <p:ph type="body" sz="half" idx="2"/>
          </p:nvPr>
        </p:nvSpPr>
        <p:spPr>
          <a:xfrm>
            <a:off x="630238" y="2057400"/>
            <a:ext cx="2949575" cy="3811588"/>
          </a:xfrm>
        </p:spPr>
        <p:txBody>
          <a:bodyPr/>
          <a:lstStyle>
            <a:lvl1pPr marL="0" indent="0">
              <a:buNone/>
              <a:defRPr sz="1600">
                <a:latin typeface="Arial SF MT" pitchFamily="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BF303AD5-43E3-4349-9A0C-111A8B984A8F}"/>
              </a:ext>
            </a:extLst>
          </p:cNvPr>
          <p:cNvSpPr>
            <a:spLocks noGrp="1"/>
          </p:cNvSpPr>
          <p:nvPr>
            <p:ph type="dt" sz="half" idx="10"/>
          </p:nvPr>
        </p:nvSpPr>
        <p:spPr/>
        <p:txBody>
          <a:bodyPr/>
          <a:lstStyle/>
          <a:p>
            <a:fld id="{AD79DBA6-CF49-9D4C-832E-BDB1A912D3D2}" type="datetimeFigureOut">
              <a:rPr lang="en-US" smtClean="0"/>
              <a:t>1/10/2023</a:t>
            </a:fld>
            <a:endParaRPr lang="en-US" dirty="0"/>
          </a:p>
        </p:txBody>
      </p:sp>
      <p:sp>
        <p:nvSpPr>
          <p:cNvPr id="6" name="Footer Placeholder 5">
            <a:extLst>
              <a:ext uri="{FF2B5EF4-FFF2-40B4-BE49-F238E27FC236}">
                <a16:creationId xmlns:a16="http://schemas.microsoft.com/office/drawing/2014/main" id="{01F6DFCE-C58C-D34D-900E-3DE113DE24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4AF516-6A2B-5E42-A269-BE84E855187E}"/>
              </a:ext>
            </a:extLst>
          </p:cNvPr>
          <p:cNvSpPr>
            <a:spLocks noGrp="1"/>
          </p:cNvSpPr>
          <p:nvPr>
            <p:ph type="sldNum" sz="quarter" idx="12"/>
          </p:nvPr>
        </p:nvSpPr>
        <p:spPr/>
        <p:txBody>
          <a:bodyPr/>
          <a:lstStyle/>
          <a:p>
            <a:fld id="{6F50E39D-06DA-9E40-AD7D-FF78A65FC103}" type="slidenum">
              <a:rPr lang="en-US" smtClean="0"/>
              <a:t>‹#›</a:t>
            </a:fld>
            <a:endParaRPr lang="en-US" dirty="0"/>
          </a:p>
        </p:txBody>
      </p:sp>
    </p:spTree>
    <p:extLst>
      <p:ext uri="{BB962C8B-B14F-4D97-AF65-F5344CB8AC3E}">
        <p14:creationId xmlns:p14="http://schemas.microsoft.com/office/powerpoint/2010/main" val="154559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17FD-6BFD-3242-A2BD-7C735D976B9A}"/>
              </a:ext>
            </a:extLst>
          </p:cNvPr>
          <p:cNvSpPr>
            <a:spLocks noGrp="1"/>
          </p:cNvSpPr>
          <p:nvPr>
            <p:ph type="ctrTitle"/>
          </p:nvPr>
        </p:nvSpPr>
        <p:spPr>
          <a:xfrm>
            <a:off x="1143000" y="1122363"/>
            <a:ext cx="6858000" cy="2387600"/>
          </a:xfrm>
        </p:spPr>
        <p:txBody>
          <a:bodyPr anchor="b">
            <a:normAutofit/>
          </a:bodyPr>
          <a:lstStyle>
            <a:lvl1pPr algn="ctr">
              <a:defRPr sz="4400" b="1">
                <a:solidFill>
                  <a:srgbClr val="00B0F0"/>
                </a:solidFill>
                <a:latin typeface="Arial SF MT" pitchFamily="2"/>
              </a:defRPr>
            </a:lvl1pPr>
          </a:lstStyle>
          <a:p>
            <a:r>
              <a:rPr lang="en-US" dirty="0"/>
              <a:t>Click to edit Master title style</a:t>
            </a:r>
          </a:p>
        </p:txBody>
      </p:sp>
      <p:sp>
        <p:nvSpPr>
          <p:cNvPr id="3" name="Subtitle 2">
            <a:extLst>
              <a:ext uri="{FF2B5EF4-FFF2-40B4-BE49-F238E27FC236}">
                <a16:creationId xmlns:a16="http://schemas.microsoft.com/office/drawing/2014/main" id="{649C7F74-0FCF-C749-823A-F86A393C81BE}"/>
              </a:ext>
            </a:extLst>
          </p:cNvPr>
          <p:cNvSpPr>
            <a:spLocks noGrp="1"/>
          </p:cNvSpPr>
          <p:nvPr>
            <p:ph type="subTitle" idx="1"/>
          </p:nvPr>
        </p:nvSpPr>
        <p:spPr>
          <a:xfrm>
            <a:off x="1143000" y="3602038"/>
            <a:ext cx="6858000" cy="1655762"/>
          </a:xfrm>
        </p:spPr>
        <p:txBody>
          <a:bodyPr/>
          <a:lstStyle>
            <a:lvl1pPr marL="0" indent="0" algn="ctr">
              <a:buNone/>
              <a:defRPr sz="2400">
                <a:latin typeface="Arial SF MT" pitchFamily="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858A64E-BE9E-F94F-A143-006678DE0A7E}"/>
              </a:ext>
            </a:extLst>
          </p:cNvPr>
          <p:cNvSpPr>
            <a:spLocks noGrp="1"/>
          </p:cNvSpPr>
          <p:nvPr>
            <p:ph type="dt" sz="half" idx="10"/>
          </p:nvPr>
        </p:nvSpPr>
        <p:spPr/>
        <p:txBody>
          <a:bodyPr/>
          <a:lstStyle/>
          <a:p>
            <a:fld id="{AD79DBA6-CF49-9D4C-832E-BDB1A912D3D2}" type="datetimeFigureOut">
              <a:rPr lang="en-US" smtClean="0"/>
              <a:t>1/10/2023</a:t>
            </a:fld>
            <a:endParaRPr lang="en-US" dirty="0"/>
          </a:p>
        </p:txBody>
      </p:sp>
      <p:sp>
        <p:nvSpPr>
          <p:cNvPr id="5" name="Footer Placeholder 4">
            <a:extLst>
              <a:ext uri="{FF2B5EF4-FFF2-40B4-BE49-F238E27FC236}">
                <a16:creationId xmlns:a16="http://schemas.microsoft.com/office/drawing/2014/main" id="{DBA66352-198F-9443-94E6-82B902AD62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976137-4413-3941-9B5C-551903690604}"/>
              </a:ext>
            </a:extLst>
          </p:cNvPr>
          <p:cNvSpPr>
            <a:spLocks noGrp="1"/>
          </p:cNvSpPr>
          <p:nvPr>
            <p:ph type="sldNum" sz="quarter" idx="12"/>
          </p:nvPr>
        </p:nvSpPr>
        <p:spPr/>
        <p:txBody>
          <a:bodyPr/>
          <a:lstStyle/>
          <a:p>
            <a:fld id="{6F50E39D-06DA-9E40-AD7D-FF78A65FC103}" type="slidenum">
              <a:rPr lang="en-US" smtClean="0"/>
              <a:t>‹#›</a:t>
            </a:fld>
            <a:endParaRPr lang="en-US" dirty="0"/>
          </a:p>
        </p:txBody>
      </p:sp>
    </p:spTree>
    <p:extLst>
      <p:ext uri="{BB962C8B-B14F-4D97-AF65-F5344CB8AC3E}">
        <p14:creationId xmlns:p14="http://schemas.microsoft.com/office/powerpoint/2010/main" val="274120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08BA-6019-1841-BFE7-D3693FC77915}"/>
              </a:ext>
            </a:extLst>
          </p:cNvPr>
          <p:cNvSpPr>
            <a:spLocks noGrp="1"/>
          </p:cNvSpPr>
          <p:nvPr>
            <p:ph type="title"/>
          </p:nvPr>
        </p:nvSpPr>
        <p:spPr/>
        <p:txBody>
          <a:bodyPr>
            <a:normAutofit/>
          </a:bodyPr>
          <a:lstStyle>
            <a:lvl1pPr>
              <a:defRPr sz="4000" b="1">
                <a:solidFill>
                  <a:srgbClr val="00B0F0"/>
                </a:solidFill>
                <a:latin typeface="Arial SF MT" pitchFamily="2"/>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FA7A1-462B-8D47-96DC-184035D9382A}"/>
              </a:ext>
            </a:extLst>
          </p:cNvPr>
          <p:cNvSpPr>
            <a:spLocks noGrp="1"/>
          </p:cNvSpPr>
          <p:nvPr>
            <p:ph idx="1"/>
          </p:nvPr>
        </p:nvSpPr>
        <p:spPr/>
        <p:txBody>
          <a:bodyPr/>
          <a:lstStyle>
            <a:lvl1pPr>
              <a:defRPr>
                <a:latin typeface="Arial SF MT" pitchFamily="2"/>
              </a:defRPr>
            </a:lvl1pPr>
            <a:lvl2pPr>
              <a:defRPr>
                <a:latin typeface="Arial SF MT" pitchFamily="2"/>
              </a:defRPr>
            </a:lvl2pPr>
            <a:lvl3pPr>
              <a:defRPr>
                <a:latin typeface="Arial SF MT" pitchFamily="2"/>
              </a:defRPr>
            </a:lvl3pPr>
            <a:lvl4pPr>
              <a:defRPr>
                <a:latin typeface="Arial SF MT" pitchFamily="2"/>
              </a:defRPr>
            </a:lvl4pPr>
            <a:lvl5pPr>
              <a:defRPr>
                <a:latin typeface="Arial SF MT" pitchFamily="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FD2E5A-3502-DC41-8BDE-0084939BB068}"/>
              </a:ext>
            </a:extLst>
          </p:cNvPr>
          <p:cNvSpPr>
            <a:spLocks noGrp="1"/>
          </p:cNvSpPr>
          <p:nvPr>
            <p:ph type="dt" sz="half" idx="10"/>
          </p:nvPr>
        </p:nvSpPr>
        <p:spPr/>
        <p:txBody>
          <a:bodyPr/>
          <a:lstStyle/>
          <a:p>
            <a:fld id="{AD79DBA6-CF49-9D4C-832E-BDB1A912D3D2}" type="datetimeFigureOut">
              <a:rPr lang="en-US" smtClean="0"/>
              <a:t>1/10/2023</a:t>
            </a:fld>
            <a:endParaRPr lang="en-US" dirty="0"/>
          </a:p>
        </p:txBody>
      </p:sp>
      <p:sp>
        <p:nvSpPr>
          <p:cNvPr id="5" name="Footer Placeholder 4">
            <a:extLst>
              <a:ext uri="{FF2B5EF4-FFF2-40B4-BE49-F238E27FC236}">
                <a16:creationId xmlns:a16="http://schemas.microsoft.com/office/drawing/2014/main" id="{2C3F88AB-C4C0-5A44-B6E5-2E62ADDFB6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D8AE8E-C997-9F4F-ABBD-88D26846B69B}"/>
              </a:ext>
            </a:extLst>
          </p:cNvPr>
          <p:cNvSpPr>
            <a:spLocks noGrp="1"/>
          </p:cNvSpPr>
          <p:nvPr>
            <p:ph type="sldNum" sz="quarter" idx="12"/>
          </p:nvPr>
        </p:nvSpPr>
        <p:spPr/>
        <p:txBody>
          <a:bodyPr/>
          <a:lstStyle/>
          <a:p>
            <a:fld id="{6F50E39D-06DA-9E40-AD7D-FF78A65FC103}" type="slidenum">
              <a:rPr lang="en-US" smtClean="0"/>
              <a:t>‹#›</a:t>
            </a:fld>
            <a:endParaRPr lang="en-US" dirty="0"/>
          </a:p>
        </p:txBody>
      </p:sp>
    </p:spTree>
    <p:extLst>
      <p:ext uri="{BB962C8B-B14F-4D97-AF65-F5344CB8AC3E}">
        <p14:creationId xmlns:p14="http://schemas.microsoft.com/office/powerpoint/2010/main" val="147052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2646-1663-C44C-88FA-B90EC0036FEB}"/>
              </a:ext>
            </a:extLst>
          </p:cNvPr>
          <p:cNvSpPr>
            <a:spLocks noGrp="1"/>
          </p:cNvSpPr>
          <p:nvPr>
            <p:ph type="title"/>
          </p:nvPr>
        </p:nvSpPr>
        <p:spPr>
          <a:xfrm>
            <a:off x="623888" y="663363"/>
            <a:ext cx="7886700" cy="628109"/>
          </a:xfrm>
        </p:spPr>
        <p:txBody>
          <a:bodyPr anchor="b">
            <a:normAutofit/>
          </a:bodyPr>
          <a:lstStyle>
            <a:lvl1pPr>
              <a:defRPr sz="4000" b="1">
                <a:solidFill>
                  <a:srgbClr val="00B0F0"/>
                </a:solidFill>
                <a:latin typeface="Arial SF MT" pitchFamily="2"/>
              </a:defRPr>
            </a:lvl1pPr>
          </a:lstStyle>
          <a:p>
            <a:r>
              <a:rPr lang="en-US" dirty="0"/>
              <a:t>Click to edit Master title style</a:t>
            </a:r>
          </a:p>
        </p:txBody>
      </p:sp>
      <p:sp>
        <p:nvSpPr>
          <p:cNvPr id="3" name="Text Placeholder 2">
            <a:extLst>
              <a:ext uri="{FF2B5EF4-FFF2-40B4-BE49-F238E27FC236}">
                <a16:creationId xmlns:a16="http://schemas.microsoft.com/office/drawing/2014/main" id="{E0F131B8-CD45-F344-8100-034D4BC07179}"/>
              </a:ext>
            </a:extLst>
          </p:cNvPr>
          <p:cNvSpPr>
            <a:spLocks noGrp="1"/>
          </p:cNvSpPr>
          <p:nvPr>
            <p:ph type="body" idx="1"/>
          </p:nvPr>
        </p:nvSpPr>
        <p:spPr>
          <a:xfrm>
            <a:off x="623888" y="1385741"/>
            <a:ext cx="7886700" cy="4703910"/>
          </a:xfrm>
        </p:spPr>
        <p:txBody>
          <a:bodyPr/>
          <a:lstStyle>
            <a:lvl1pPr marL="0" indent="0">
              <a:buNone/>
              <a:defRPr sz="2400">
                <a:solidFill>
                  <a:schemeClr val="tx1"/>
                </a:solidFill>
                <a:latin typeface="Arial SF MT" pitchFamily="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75DA13A6-CA6C-6446-AEC5-2FE79DD4C5BA}"/>
              </a:ext>
            </a:extLst>
          </p:cNvPr>
          <p:cNvSpPr>
            <a:spLocks noGrp="1"/>
          </p:cNvSpPr>
          <p:nvPr>
            <p:ph type="dt" sz="half" idx="10"/>
          </p:nvPr>
        </p:nvSpPr>
        <p:spPr/>
        <p:txBody>
          <a:bodyPr/>
          <a:lstStyle/>
          <a:p>
            <a:fld id="{AD79DBA6-CF49-9D4C-832E-BDB1A912D3D2}" type="datetimeFigureOut">
              <a:rPr lang="en-US" smtClean="0"/>
              <a:t>1/10/2023</a:t>
            </a:fld>
            <a:endParaRPr lang="en-US" dirty="0"/>
          </a:p>
        </p:txBody>
      </p:sp>
      <p:sp>
        <p:nvSpPr>
          <p:cNvPr id="5" name="Footer Placeholder 4">
            <a:extLst>
              <a:ext uri="{FF2B5EF4-FFF2-40B4-BE49-F238E27FC236}">
                <a16:creationId xmlns:a16="http://schemas.microsoft.com/office/drawing/2014/main" id="{29640766-7439-5B45-9230-3FD9404B3C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1E92CE-7A67-A54A-B383-34605A0111D7}"/>
              </a:ext>
            </a:extLst>
          </p:cNvPr>
          <p:cNvSpPr>
            <a:spLocks noGrp="1"/>
          </p:cNvSpPr>
          <p:nvPr>
            <p:ph type="sldNum" sz="quarter" idx="12"/>
          </p:nvPr>
        </p:nvSpPr>
        <p:spPr/>
        <p:txBody>
          <a:bodyPr/>
          <a:lstStyle/>
          <a:p>
            <a:fld id="{6F50E39D-06DA-9E40-AD7D-FF78A65FC103}" type="slidenum">
              <a:rPr lang="en-US" smtClean="0"/>
              <a:t>‹#›</a:t>
            </a:fld>
            <a:endParaRPr lang="en-US" dirty="0"/>
          </a:p>
        </p:txBody>
      </p:sp>
    </p:spTree>
    <p:extLst>
      <p:ext uri="{BB962C8B-B14F-4D97-AF65-F5344CB8AC3E}">
        <p14:creationId xmlns:p14="http://schemas.microsoft.com/office/powerpoint/2010/main" val="404256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F9B0-53D5-A247-82E5-EE13542DFCA9}"/>
              </a:ext>
            </a:extLst>
          </p:cNvPr>
          <p:cNvSpPr>
            <a:spLocks noGrp="1"/>
          </p:cNvSpPr>
          <p:nvPr>
            <p:ph type="title"/>
          </p:nvPr>
        </p:nvSpPr>
        <p:spPr/>
        <p:txBody>
          <a:bodyPr>
            <a:normAutofit/>
          </a:bodyPr>
          <a:lstStyle>
            <a:lvl1pPr>
              <a:defRPr sz="4000" b="1">
                <a:solidFill>
                  <a:srgbClr val="00B0F0"/>
                </a:solidFill>
                <a:latin typeface="Arial SF MT" pitchFamily="2"/>
              </a:defRPr>
            </a:lvl1pPr>
          </a:lstStyle>
          <a:p>
            <a:r>
              <a:rPr lang="en-US" dirty="0"/>
              <a:t>Click to edit Master title style</a:t>
            </a:r>
          </a:p>
        </p:txBody>
      </p:sp>
      <p:sp>
        <p:nvSpPr>
          <p:cNvPr id="3" name="Content Placeholder 2">
            <a:extLst>
              <a:ext uri="{FF2B5EF4-FFF2-40B4-BE49-F238E27FC236}">
                <a16:creationId xmlns:a16="http://schemas.microsoft.com/office/drawing/2014/main" id="{122EC3FF-FCF9-9947-A7A8-33034A5FCCBB}"/>
              </a:ext>
            </a:extLst>
          </p:cNvPr>
          <p:cNvSpPr>
            <a:spLocks noGrp="1"/>
          </p:cNvSpPr>
          <p:nvPr>
            <p:ph sz="half" idx="1"/>
          </p:nvPr>
        </p:nvSpPr>
        <p:spPr>
          <a:xfrm>
            <a:off x="628650" y="1825625"/>
            <a:ext cx="3867150" cy="4351338"/>
          </a:xfrm>
        </p:spPr>
        <p:txBody>
          <a:bodyPr/>
          <a:lstStyle>
            <a:lvl1pPr>
              <a:defRPr>
                <a:latin typeface="Arial SF MT" pitchFamily="2"/>
              </a:defRPr>
            </a:lvl1pPr>
            <a:lvl2pPr>
              <a:defRPr>
                <a:latin typeface="Arial SF MT" pitchFamily="2"/>
              </a:defRPr>
            </a:lvl2pPr>
            <a:lvl3pPr>
              <a:defRPr>
                <a:latin typeface="Arial SF MT" pitchFamily="2"/>
              </a:defRPr>
            </a:lvl3pPr>
            <a:lvl4pPr>
              <a:defRPr>
                <a:latin typeface="Arial SF MT" pitchFamily="2"/>
              </a:defRPr>
            </a:lvl4pPr>
            <a:lvl5pPr>
              <a:defRPr>
                <a:latin typeface="Arial SF MT" pitchFamily="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711748-06B3-B142-AF4A-5F231D3D0870}"/>
              </a:ext>
            </a:extLst>
          </p:cNvPr>
          <p:cNvSpPr>
            <a:spLocks noGrp="1"/>
          </p:cNvSpPr>
          <p:nvPr>
            <p:ph sz="half" idx="2"/>
          </p:nvPr>
        </p:nvSpPr>
        <p:spPr>
          <a:xfrm>
            <a:off x="4648200" y="1825625"/>
            <a:ext cx="3867150" cy="4351338"/>
          </a:xfrm>
        </p:spPr>
        <p:txBody>
          <a:bodyPr/>
          <a:lstStyle>
            <a:lvl1pPr>
              <a:defRPr>
                <a:latin typeface="Arial SF MT" pitchFamily="2"/>
              </a:defRPr>
            </a:lvl1pPr>
            <a:lvl2pPr>
              <a:defRPr>
                <a:latin typeface="Arial SF MT" pitchFamily="2"/>
              </a:defRPr>
            </a:lvl2pPr>
            <a:lvl3pPr>
              <a:defRPr>
                <a:latin typeface="Arial SF MT" pitchFamily="2"/>
              </a:defRPr>
            </a:lvl3pPr>
            <a:lvl4pPr>
              <a:defRPr>
                <a:latin typeface="Arial SF MT" pitchFamily="2"/>
              </a:defRPr>
            </a:lvl4pPr>
            <a:lvl5pPr>
              <a:defRPr>
                <a:latin typeface="Arial SF MT" pitchFamily="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861C78-B282-A748-AB5F-D161C4A6FDBD}"/>
              </a:ext>
            </a:extLst>
          </p:cNvPr>
          <p:cNvSpPr>
            <a:spLocks noGrp="1"/>
          </p:cNvSpPr>
          <p:nvPr>
            <p:ph type="dt" sz="half" idx="10"/>
          </p:nvPr>
        </p:nvSpPr>
        <p:spPr/>
        <p:txBody>
          <a:bodyPr/>
          <a:lstStyle/>
          <a:p>
            <a:fld id="{AD79DBA6-CF49-9D4C-832E-BDB1A912D3D2}" type="datetimeFigureOut">
              <a:rPr lang="en-US" smtClean="0"/>
              <a:t>1/10/2023</a:t>
            </a:fld>
            <a:endParaRPr lang="en-US" dirty="0"/>
          </a:p>
        </p:txBody>
      </p:sp>
      <p:sp>
        <p:nvSpPr>
          <p:cNvPr id="6" name="Footer Placeholder 5">
            <a:extLst>
              <a:ext uri="{FF2B5EF4-FFF2-40B4-BE49-F238E27FC236}">
                <a16:creationId xmlns:a16="http://schemas.microsoft.com/office/drawing/2014/main" id="{E86893B6-AEF4-F044-AE72-2B160083B7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9ABE78-E7BB-574B-87B6-5823F22ADC6B}"/>
              </a:ext>
            </a:extLst>
          </p:cNvPr>
          <p:cNvSpPr>
            <a:spLocks noGrp="1"/>
          </p:cNvSpPr>
          <p:nvPr>
            <p:ph type="sldNum" sz="quarter" idx="12"/>
          </p:nvPr>
        </p:nvSpPr>
        <p:spPr/>
        <p:txBody>
          <a:bodyPr/>
          <a:lstStyle/>
          <a:p>
            <a:fld id="{6F50E39D-06DA-9E40-AD7D-FF78A65FC103}" type="slidenum">
              <a:rPr lang="en-US" smtClean="0"/>
              <a:t>‹#›</a:t>
            </a:fld>
            <a:endParaRPr lang="en-US" dirty="0"/>
          </a:p>
        </p:txBody>
      </p:sp>
    </p:spTree>
    <p:extLst>
      <p:ext uri="{BB962C8B-B14F-4D97-AF65-F5344CB8AC3E}">
        <p14:creationId xmlns:p14="http://schemas.microsoft.com/office/powerpoint/2010/main" val="228427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7F73-4D3F-2840-A2F1-1E2F584F2647}"/>
              </a:ext>
            </a:extLst>
          </p:cNvPr>
          <p:cNvSpPr>
            <a:spLocks noGrp="1"/>
          </p:cNvSpPr>
          <p:nvPr>
            <p:ph type="title"/>
          </p:nvPr>
        </p:nvSpPr>
        <p:spPr>
          <a:xfrm>
            <a:off x="630238" y="365125"/>
            <a:ext cx="7886700" cy="1325563"/>
          </a:xfrm>
        </p:spPr>
        <p:txBody>
          <a:bodyPr>
            <a:normAutofit/>
          </a:bodyPr>
          <a:lstStyle>
            <a:lvl1pPr>
              <a:defRPr sz="4000" b="1">
                <a:solidFill>
                  <a:srgbClr val="00B0F0"/>
                </a:solidFill>
                <a:latin typeface="Arial SF MT" pitchFamily="2"/>
              </a:defRPr>
            </a:lvl1pPr>
          </a:lstStyle>
          <a:p>
            <a:r>
              <a:rPr lang="en-US" dirty="0"/>
              <a:t>Click to edit Master title style</a:t>
            </a:r>
          </a:p>
        </p:txBody>
      </p:sp>
      <p:sp>
        <p:nvSpPr>
          <p:cNvPr id="3" name="Text Placeholder 2">
            <a:extLst>
              <a:ext uri="{FF2B5EF4-FFF2-40B4-BE49-F238E27FC236}">
                <a16:creationId xmlns:a16="http://schemas.microsoft.com/office/drawing/2014/main" id="{7B4149E8-79BD-2F4A-A9AD-B8D32F31BF95}"/>
              </a:ext>
            </a:extLst>
          </p:cNvPr>
          <p:cNvSpPr>
            <a:spLocks noGrp="1"/>
          </p:cNvSpPr>
          <p:nvPr>
            <p:ph type="body" idx="1"/>
          </p:nvPr>
        </p:nvSpPr>
        <p:spPr>
          <a:xfrm>
            <a:off x="630238" y="1681163"/>
            <a:ext cx="3868737" cy="823912"/>
          </a:xfrm>
        </p:spPr>
        <p:txBody>
          <a:bodyPr anchor="b"/>
          <a:lstStyle>
            <a:lvl1pPr marL="0" indent="0">
              <a:buNone/>
              <a:defRPr sz="2400" b="1">
                <a:latin typeface="Arial SF MT"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8AC3095-D68B-9F42-BA7D-5BB783F1C2A6}"/>
              </a:ext>
            </a:extLst>
          </p:cNvPr>
          <p:cNvSpPr>
            <a:spLocks noGrp="1"/>
          </p:cNvSpPr>
          <p:nvPr>
            <p:ph sz="half" idx="2"/>
          </p:nvPr>
        </p:nvSpPr>
        <p:spPr>
          <a:xfrm>
            <a:off x="630238" y="2505075"/>
            <a:ext cx="3868737" cy="3684588"/>
          </a:xfrm>
        </p:spPr>
        <p:txBody>
          <a:bodyPr/>
          <a:lstStyle>
            <a:lvl1pPr>
              <a:defRPr sz="2400">
                <a:latin typeface="Arial SF MT" pitchFamily="2"/>
              </a:defRPr>
            </a:lvl1pPr>
            <a:lvl2pPr>
              <a:defRPr>
                <a:latin typeface="Arial SF MT" pitchFamily="2"/>
              </a:defRPr>
            </a:lvl2pPr>
            <a:lvl3pPr>
              <a:defRPr>
                <a:latin typeface="Arial SF MT" pitchFamily="2"/>
              </a:defRPr>
            </a:lvl3pPr>
            <a:lvl4pPr>
              <a:defRPr>
                <a:latin typeface="Arial SF MT" pitchFamily="2"/>
              </a:defRPr>
            </a:lvl4pPr>
            <a:lvl5pPr>
              <a:defRPr>
                <a:latin typeface="Arial SF MT" pitchFamily="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A6B79-5DBE-4447-B039-CCBF455CE0B5}"/>
              </a:ext>
            </a:extLst>
          </p:cNvPr>
          <p:cNvSpPr>
            <a:spLocks noGrp="1"/>
          </p:cNvSpPr>
          <p:nvPr>
            <p:ph type="body" sz="quarter" idx="3"/>
          </p:nvPr>
        </p:nvSpPr>
        <p:spPr>
          <a:xfrm>
            <a:off x="4629150" y="1681163"/>
            <a:ext cx="3887788" cy="823912"/>
          </a:xfrm>
        </p:spPr>
        <p:txBody>
          <a:bodyPr anchor="b"/>
          <a:lstStyle>
            <a:lvl1pPr marL="0" indent="0">
              <a:buNone/>
              <a:defRPr sz="2400" b="1">
                <a:latin typeface="Arial SF MT"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E1006A7-9EE1-DE41-8319-E0A274CC6557}"/>
              </a:ext>
            </a:extLst>
          </p:cNvPr>
          <p:cNvSpPr>
            <a:spLocks noGrp="1"/>
          </p:cNvSpPr>
          <p:nvPr>
            <p:ph sz="quarter" idx="4"/>
          </p:nvPr>
        </p:nvSpPr>
        <p:spPr>
          <a:xfrm>
            <a:off x="4629150" y="2505075"/>
            <a:ext cx="3887788" cy="3684588"/>
          </a:xfrm>
        </p:spPr>
        <p:txBody>
          <a:bodyPr/>
          <a:lstStyle>
            <a:lvl1pPr>
              <a:defRPr sz="2400">
                <a:latin typeface="Arial SF MT" pitchFamily="2"/>
              </a:defRPr>
            </a:lvl1pPr>
            <a:lvl2pPr>
              <a:defRPr>
                <a:latin typeface="Arial SF MT" pitchFamily="2"/>
              </a:defRPr>
            </a:lvl2pPr>
            <a:lvl3pPr>
              <a:defRPr>
                <a:latin typeface="Arial SF MT" pitchFamily="2"/>
              </a:defRPr>
            </a:lvl3pPr>
            <a:lvl4pPr>
              <a:defRPr>
                <a:latin typeface="Arial SF MT" pitchFamily="2"/>
              </a:defRPr>
            </a:lvl4pPr>
            <a:lvl5pPr>
              <a:defRPr>
                <a:latin typeface="Arial SF MT" pitchFamily="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DA52C27-D9C5-5144-9BF4-CB04E7E8DC7A}"/>
              </a:ext>
            </a:extLst>
          </p:cNvPr>
          <p:cNvSpPr>
            <a:spLocks noGrp="1"/>
          </p:cNvSpPr>
          <p:nvPr>
            <p:ph type="dt" sz="half" idx="10"/>
          </p:nvPr>
        </p:nvSpPr>
        <p:spPr/>
        <p:txBody>
          <a:bodyPr/>
          <a:lstStyle/>
          <a:p>
            <a:fld id="{AD79DBA6-CF49-9D4C-832E-BDB1A912D3D2}" type="datetimeFigureOut">
              <a:rPr lang="en-US" smtClean="0"/>
              <a:t>1/10/2023</a:t>
            </a:fld>
            <a:endParaRPr lang="en-US" dirty="0"/>
          </a:p>
        </p:txBody>
      </p:sp>
      <p:sp>
        <p:nvSpPr>
          <p:cNvPr id="8" name="Footer Placeholder 7">
            <a:extLst>
              <a:ext uri="{FF2B5EF4-FFF2-40B4-BE49-F238E27FC236}">
                <a16:creationId xmlns:a16="http://schemas.microsoft.com/office/drawing/2014/main" id="{C7C1DE5B-B240-734C-A8C1-503D95A0247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58AC0FB-33D6-E742-B729-DCA720759B19}"/>
              </a:ext>
            </a:extLst>
          </p:cNvPr>
          <p:cNvSpPr>
            <a:spLocks noGrp="1"/>
          </p:cNvSpPr>
          <p:nvPr>
            <p:ph type="sldNum" sz="quarter" idx="12"/>
          </p:nvPr>
        </p:nvSpPr>
        <p:spPr/>
        <p:txBody>
          <a:bodyPr/>
          <a:lstStyle/>
          <a:p>
            <a:fld id="{6F50E39D-06DA-9E40-AD7D-FF78A65FC103}" type="slidenum">
              <a:rPr lang="en-US" smtClean="0"/>
              <a:t>‹#›</a:t>
            </a:fld>
            <a:endParaRPr lang="en-US" dirty="0"/>
          </a:p>
        </p:txBody>
      </p:sp>
    </p:spTree>
    <p:extLst>
      <p:ext uri="{BB962C8B-B14F-4D97-AF65-F5344CB8AC3E}">
        <p14:creationId xmlns:p14="http://schemas.microsoft.com/office/powerpoint/2010/main" val="234018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66F7-8A34-414E-9A27-B2D3A7F805A1}"/>
              </a:ext>
            </a:extLst>
          </p:cNvPr>
          <p:cNvSpPr>
            <a:spLocks noGrp="1"/>
          </p:cNvSpPr>
          <p:nvPr>
            <p:ph type="title"/>
          </p:nvPr>
        </p:nvSpPr>
        <p:spPr/>
        <p:txBody>
          <a:bodyPr>
            <a:normAutofit/>
          </a:bodyPr>
          <a:lstStyle>
            <a:lvl1pPr>
              <a:defRPr sz="4000">
                <a:latin typeface="Arial SF MT" pitchFamily="2"/>
              </a:defRPr>
            </a:lvl1pPr>
          </a:lstStyle>
          <a:p>
            <a:r>
              <a:rPr lang="en-US" dirty="0"/>
              <a:t>Click to edit Master title style</a:t>
            </a:r>
          </a:p>
        </p:txBody>
      </p:sp>
      <p:sp>
        <p:nvSpPr>
          <p:cNvPr id="3" name="Date Placeholder 2">
            <a:extLst>
              <a:ext uri="{FF2B5EF4-FFF2-40B4-BE49-F238E27FC236}">
                <a16:creationId xmlns:a16="http://schemas.microsoft.com/office/drawing/2014/main" id="{37FA7421-CAE2-3C42-A3D5-D255D93689BB}"/>
              </a:ext>
            </a:extLst>
          </p:cNvPr>
          <p:cNvSpPr>
            <a:spLocks noGrp="1"/>
          </p:cNvSpPr>
          <p:nvPr>
            <p:ph type="dt" sz="half" idx="10"/>
          </p:nvPr>
        </p:nvSpPr>
        <p:spPr/>
        <p:txBody>
          <a:bodyPr/>
          <a:lstStyle/>
          <a:p>
            <a:fld id="{AD79DBA6-CF49-9D4C-832E-BDB1A912D3D2}" type="datetimeFigureOut">
              <a:rPr lang="en-US" smtClean="0"/>
              <a:t>1/10/2023</a:t>
            </a:fld>
            <a:endParaRPr lang="en-US" dirty="0"/>
          </a:p>
        </p:txBody>
      </p:sp>
      <p:sp>
        <p:nvSpPr>
          <p:cNvPr id="4" name="Footer Placeholder 3">
            <a:extLst>
              <a:ext uri="{FF2B5EF4-FFF2-40B4-BE49-F238E27FC236}">
                <a16:creationId xmlns:a16="http://schemas.microsoft.com/office/drawing/2014/main" id="{692E4AAA-7EFA-6747-B668-A020FA92B4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622DEE-23D3-1342-97B2-B491EA014E85}"/>
              </a:ext>
            </a:extLst>
          </p:cNvPr>
          <p:cNvSpPr>
            <a:spLocks noGrp="1"/>
          </p:cNvSpPr>
          <p:nvPr>
            <p:ph type="sldNum" sz="quarter" idx="12"/>
          </p:nvPr>
        </p:nvSpPr>
        <p:spPr/>
        <p:txBody>
          <a:bodyPr/>
          <a:lstStyle/>
          <a:p>
            <a:fld id="{6F50E39D-06DA-9E40-AD7D-FF78A65FC103}" type="slidenum">
              <a:rPr lang="en-US" smtClean="0"/>
              <a:t>‹#›</a:t>
            </a:fld>
            <a:endParaRPr lang="en-US" dirty="0"/>
          </a:p>
        </p:txBody>
      </p:sp>
    </p:spTree>
    <p:extLst>
      <p:ext uri="{BB962C8B-B14F-4D97-AF65-F5344CB8AC3E}">
        <p14:creationId xmlns:p14="http://schemas.microsoft.com/office/powerpoint/2010/main" val="403964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3C3FD5-36F6-324A-9241-99EF56DD1191}"/>
              </a:ext>
            </a:extLst>
          </p:cNvPr>
          <p:cNvSpPr>
            <a:spLocks noGrp="1"/>
          </p:cNvSpPr>
          <p:nvPr>
            <p:ph type="dt" sz="half" idx="10"/>
          </p:nvPr>
        </p:nvSpPr>
        <p:spPr/>
        <p:txBody>
          <a:bodyPr/>
          <a:lstStyle/>
          <a:p>
            <a:fld id="{AD79DBA6-CF49-9D4C-832E-BDB1A912D3D2}" type="datetimeFigureOut">
              <a:rPr lang="en-US" smtClean="0"/>
              <a:t>1/10/2023</a:t>
            </a:fld>
            <a:endParaRPr lang="en-US" dirty="0"/>
          </a:p>
        </p:txBody>
      </p:sp>
      <p:sp>
        <p:nvSpPr>
          <p:cNvPr id="3" name="Footer Placeholder 2">
            <a:extLst>
              <a:ext uri="{FF2B5EF4-FFF2-40B4-BE49-F238E27FC236}">
                <a16:creationId xmlns:a16="http://schemas.microsoft.com/office/drawing/2014/main" id="{C6A3829B-6629-DD4D-BD0D-5EF71E816E4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42D4BB-14D6-314D-A53F-A5F6EEE1EEE3}"/>
              </a:ext>
            </a:extLst>
          </p:cNvPr>
          <p:cNvSpPr>
            <a:spLocks noGrp="1"/>
          </p:cNvSpPr>
          <p:nvPr>
            <p:ph type="sldNum" sz="quarter" idx="12"/>
          </p:nvPr>
        </p:nvSpPr>
        <p:spPr/>
        <p:txBody>
          <a:bodyPr/>
          <a:lstStyle/>
          <a:p>
            <a:fld id="{6F50E39D-06DA-9E40-AD7D-FF78A65FC103}" type="slidenum">
              <a:rPr lang="en-US" smtClean="0"/>
              <a:t>‹#›</a:t>
            </a:fld>
            <a:endParaRPr lang="en-US" dirty="0"/>
          </a:p>
        </p:txBody>
      </p:sp>
    </p:spTree>
    <p:extLst>
      <p:ext uri="{BB962C8B-B14F-4D97-AF65-F5344CB8AC3E}">
        <p14:creationId xmlns:p14="http://schemas.microsoft.com/office/powerpoint/2010/main" val="35710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9C46-11A2-6541-9F6D-8F599D8899DF}"/>
              </a:ext>
            </a:extLst>
          </p:cNvPr>
          <p:cNvSpPr>
            <a:spLocks noGrp="1"/>
          </p:cNvSpPr>
          <p:nvPr>
            <p:ph type="title"/>
          </p:nvPr>
        </p:nvSpPr>
        <p:spPr>
          <a:xfrm>
            <a:off x="630238" y="457200"/>
            <a:ext cx="2949575" cy="1600200"/>
          </a:xfrm>
        </p:spPr>
        <p:txBody>
          <a:bodyPr anchor="b"/>
          <a:lstStyle>
            <a:lvl1pPr>
              <a:defRPr sz="3200" b="1">
                <a:solidFill>
                  <a:srgbClr val="00B0F0"/>
                </a:solidFill>
                <a:latin typeface="Arial SF MT" pitchFamily="2"/>
              </a:defRPr>
            </a:lvl1pPr>
          </a:lstStyle>
          <a:p>
            <a:r>
              <a:rPr lang="en-US" dirty="0"/>
              <a:t>Click to edit Master title style</a:t>
            </a:r>
          </a:p>
        </p:txBody>
      </p:sp>
      <p:sp>
        <p:nvSpPr>
          <p:cNvPr id="3" name="Content Placeholder 2">
            <a:extLst>
              <a:ext uri="{FF2B5EF4-FFF2-40B4-BE49-F238E27FC236}">
                <a16:creationId xmlns:a16="http://schemas.microsoft.com/office/drawing/2014/main" id="{2A2ED0AA-0DED-D849-BE7A-EC90BA063816}"/>
              </a:ext>
            </a:extLst>
          </p:cNvPr>
          <p:cNvSpPr>
            <a:spLocks noGrp="1"/>
          </p:cNvSpPr>
          <p:nvPr>
            <p:ph idx="1"/>
          </p:nvPr>
        </p:nvSpPr>
        <p:spPr>
          <a:xfrm>
            <a:off x="3887788" y="987425"/>
            <a:ext cx="4629150" cy="4873625"/>
          </a:xfrm>
        </p:spPr>
        <p:txBody>
          <a:bodyPr/>
          <a:lstStyle>
            <a:lvl1pPr>
              <a:defRPr sz="3200">
                <a:latin typeface="Arial SF MT" pitchFamily="2"/>
              </a:defRPr>
            </a:lvl1pPr>
            <a:lvl2pPr>
              <a:defRPr sz="2800">
                <a:latin typeface="Arial SF MT" pitchFamily="2"/>
              </a:defRPr>
            </a:lvl2pPr>
            <a:lvl3pPr>
              <a:defRPr sz="2400">
                <a:latin typeface="Arial SF MT" pitchFamily="2"/>
              </a:defRPr>
            </a:lvl3pPr>
            <a:lvl4pPr>
              <a:defRPr sz="2000">
                <a:latin typeface="Arial SF MT" pitchFamily="2"/>
              </a:defRPr>
            </a:lvl4pPr>
            <a:lvl5pPr>
              <a:defRPr sz="2000">
                <a:latin typeface="Arial SF MT" pitchFamily="2"/>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3FC6CFD-381F-6F49-AFB2-9F3A4A5BC8F7}"/>
              </a:ext>
            </a:extLst>
          </p:cNvPr>
          <p:cNvSpPr>
            <a:spLocks noGrp="1"/>
          </p:cNvSpPr>
          <p:nvPr>
            <p:ph type="body" sz="half" idx="2"/>
          </p:nvPr>
        </p:nvSpPr>
        <p:spPr>
          <a:xfrm>
            <a:off x="630238" y="2057400"/>
            <a:ext cx="2949575" cy="3811588"/>
          </a:xfrm>
        </p:spPr>
        <p:txBody>
          <a:bodyPr/>
          <a:lstStyle>
            <a:lvl1pPr marL="0" indent="0">
              <a:buNone/>
              <a:defRPr sz="1600">
                <a:latin typeface="Arial SF MT" pitchFamily="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2CE45E44-E0B8-7241-9FF0-E5D1966D10C1}"/>
              </a:ext>
            </a:extLst>
          </p:cNvPr>
          <p:cNvSpPr>
            <a:spLocks noGrp="1"/>
          </p:cNvSpPr>
          <p:nvPr>
            <p:ph type="dt" sz="half" idx="10"/>
          </p:nvPr>
        </p:nvSpPr>
        <p:spPr/>
        <p:txBody>
          <a:bodyPr/>
          <a:lstStyle/>
          <a:p>
            <a:fld id="{AD79DBA6-CF49-9D4C-832E-BDB1A912D3D2}" type="datetimeFigureOut">
              <a:rPr lang="en-US" smtClean="0"/>
              <a:t>1/10/2023</a:t>
            </a:fld>
            <a:endParaRPr lang="en-US" dirty="0"/>
          </a:p>
        </p:txBody>
      </p:sp>
      <p:sp>
        <p:nvSpPr>
          <p:cNvPr id="6" name="Footer Placeholder 5">
            <a:extLst>
              <a:ext uri="{FF2B5EF4-FFF2-40B4-BE49-F238E27FC236}">
                <a16:creationId xmlns:a16="http://schemas.microsoft.com/office/drawing/2014/main" id="{6F2DED40-6B69-1D42-BEBB-004CAD7A5E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BC2882-540D-A54E-B12D-15659036C4B2}"/>
              </a:ext>
            </a:extLst>
          </p:cNvPr>
          <p:cNvSpPr>
            <a:spLocks noGrp="1"/>
          </p:cNvSpPr>
          <p:nvPr>
            <p:ph type="sldNum" sz="quarter" idx="12"/>
          </p:nvPr>
        </p:nvSpPr>
        <p:spPr/>
        <p:txBody>
          <a:bodyPr/>
          <a:lstStyle/>
          <a:p>
            <a:fld id="{6F50E39D-06DA-9E40-AD7D-FF78A65FC103}" type="slidenum">
              <a:rPr lang="en-US" smtClean="0"/>
              <a:t>‹#›</a:t>
            </a:fld>
            <a:endParaRPr lang="en-US" dirty="0"/>
          </a:p>
        </p:txBody>
      </p:sp>
    </p:spTree>
    <p:extLst>
      <p:ext uri="{BB962C8B-B14F-4D97-AF65-F5344CB8AC3E}">
        <p14:creationId xmlns:p14="http://schemas.microsoft.com/office/powerpoint/2010/main" val="239134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1CB0C-092F-944F-8F88-6A0DF8712666}" type="datetimeFigureOut">
              <a:rPr lang="en-US" smtClean="0"/>
              <a:t>1/10/2023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55AEE-38EB-784A-8EA7-65363475BEB0}" type="slidenum">
              <a:rPr lang="en-US" smtClean="0"/>
              <a:t>‹#›</a:t>
            </a:fld>
            <a:endParaRPr lang="en-US" dirty="0"/>
          </a:p>
        </p:txBody>
      </p:sp>
      <p:pic>
        <p:nvPicPr>
          <p:cNvPr id="9" name="Picture 8">
            <a:extLst>
              <a:ext uri="{FF2B5EF4-FFF2-40B4-BE49-F238E27FC236}">
                <a16:creationId xmlns:a16="http://schemas.microsoft.com/office/drawing/2014/main" id="{2D503274-462D-3A41-A4D3-EDFCBCFC20F9}"/>
              </a:ext>
            </a:extLst>
          </p:cNvPr>
          <p:cNvPicPr>
            <a:picLocks noChangeAspect="1"/>
          </p:cNvPicPr>
          <p:nvPr userDrawn="1"/>
        </p:nvPicPr>
        <p:blipFill>
          <a:blip r:embed="rId3"/>
          <a:stretch>
            <a:fillRect/>
          </a:stretch>
        </p:blipFill>
        <p:spPr>
          <a:xfrm>
            <a:off x="0" y="-6485"/>
            <a:ext cx="9144000" cy="6858000"/>
          </a:xfrm>
          <a:prstGeom prst="rect">
            <a:avLst/>
          </a:prstGeom>
        </p:spPr>
      </p:pic>
    </p:spTree>
    <p:extLst>
      <p:ext uri="{BB962C8B-B14F-4D97-AF65-F5344CB8AC3E}">
        <p14:creationId xmlns:p14="http://schemas.microsoft.com/office/powerpoint/2010/main" val="38713750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E4EEC-C063-9940-98F3-2B062626D6D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F8B1-5C35-B248-A014-83F6AFB0875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F58B6-1AEE-0D4A-88ED-80784405797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9DBA6-CF49-9D4C-832E-BDB1A912D3D2}" type="datetimeFigureOut">
              <a:rPr lang="en-US" smtClean="0"/>
              <a:t>1/10/2023</a:t>
            </a:fld>
            <a:endParaRPr lang="en-US" dirty="0"/>
          </a:p>
        </p:txBody>
      </p:sp>
      <p:sp>
        <p:nvSpPr>
          <p:cNvPr id="5" name="Footer Placeholder 4">
            <a:extLst>
              <a:ext uri="{FF2B5EF4-FFF2-40B4-BE49-F238E27FC236}">
                <a16:creationId xmlns:a16="http://schemas.microsoft.com/office/drawing/2014/main" id="{85DB91C2-08B4-E049-9E93-CCBF957F3B3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30CEF3C-FEF2-7B47-A110-E72394588D2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0E39D-06DA-9E40-AD7D-FF78A65FC103}" type="slidenum">
              <a:rPr lang="en-US" smtClean="0"/>
              <a:t>‹#›</a:t>
            </a:fld>
            <a:endParaRPr lang="en-US" dirty="0"/>
          </a:p>
        </p:txBody>
      </p:sp>
      <p:pic>
        <p:nvPicPr>
          <p:cNvPr id="8" name="Picture 7">
            <a:extLst>
              <a:ext uri="{FF2B5EF4-FFF2-40B4-BE49-F238E27FC236}">
                <a16:creationId xmlns:a16="http://schemas.microsoft.com/office/drawing/2014/main" id="{0FE3F504-6981-3B42-A3DF-ED7326F4D683}"/>
              </a:ext>
            </a:extLst>
          </p:cNvPr>
          <p:cNvPicPr>
            <a:picLocks noChangeAspect="1"/>
          </p:cNvPicPr>
          <p:nvPr userDrawn="1"/>
        </p:nvPicPr>
        <p:blipFill>
          <a:blip r:embed="rId11"/>
          <a:stretch>
            <a:fillRect/>
          </a:stretch>
        </p:blipFill>
        <p:spPr>
          <a:xfrm>
            <a:off x="0" y="0"/>
            <a:ext cx="9144000" cy="6858000"/>
          </a:xfrm>
          <a:prstGeom prst="rect">
            <a:avLst/>
          </a:prstGeom>
        </p:spPr>
      </p:pic>
    </p:spTree>
    <p:extLst>
      <p:ext uri="{BB962C8B-B14F-4D97-AF65-F5344CB8AC3E}">
        <p14:creationId xmlns:p14="http://schemas.microsoft.com/office/powerpoint/2010/main" val="38081504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learnsheffield.co.uk/Partners/Inclusion-Task-Force/Trainin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sheffielddirectory.org.uk/localoffer" TargetMode="External"/><Relationship Id="rId5" Type="http://schemas.openxmlformats.org/officeDocument/2006/relationships/hyperlink" Target="mailto:youth.services@sheffield.gov.uk" TargetMode="External"/><Relationship Id="rId4" Type="http://schemas.openxmlformats.org/officeDocument/2006/relationships/hyperlink" Target="https://www.sheffielddirectory.org.uk/localoffer/annual-health-checks-for-young-people-with-learning-disabilitie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sheffield.gov.uk/sendinspection" TargetMode="External"/><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search3.openobjects.com/mediamanager/sheffield/fsd/files/inclusion_co-production_charter_dec_2019.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search3.openobjects.com/mediamanager/sheffield/fsd/files/sheffield_transition_principles_-_march_2022.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view.officeapps.live.com/op/view.aspx?src=https%3A%2F%2Fwww.learnsheffield.co.uk%2FPartners%2FInclusion-Task-Force%2FDownloads%2FPFA%2520Slides.pptx&amp;wdOrigin=BROWSELIN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learnsheffield.co.uk/Partners/Inclusion-Task-Force/Train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heffielddirectory.org.uk/localoff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CAD176-8FA2-FA3B-28DB-14231DAD5580}"/>
              </a:ext>
            </a:extLst>
          </p:cNvPr>
          <p:cNvPicPr>
            <a:picLocks noChangeAspect="1"/>
          </p:cNvPicPr>
          <p:nvPr/>
        </p:nvPicPr>
        <p:blipFill>
          <a:blip r:embed="rId3"/>
          <a:stretch>
            <a:fillRect/>
          </a:stretch>
        </p:blipFill>
        <p:spPr>
          <a:xfrm>
            <a:off x="612305" y="1565017"/>
            <a:ext cx="7919390" cy="2109399"/>
          </a:xfrm>
          <a:prstGeom prst="rect">
            <a:avLst/>
          </a:prstGeom>
        </p:spPr>
      </p:pic>
      <p:sp>
        <p:nvSpPr>
          <p:cNvPr id="6" name="Title 1">
            <a:extLst>
              <a:ext uri="{FF2B5EF4-FFF2-40B4-BE49-F238E27FC236}">
                <a16:creationId xmlns:a16="http://schemas.microsoft.com/office/drawing/2014/main" id="{1482E161-42E5-E69B-493B-8AAEDCF034B6}"/>
              </a:ext>
            </a:extLst>
          </p:cNvPr>
          <p:cNvSpPr txBox="1">
            <a:spLocks/>
          </p:cNvSpPr>
          <p:nvPr/>
        </p:nvSpPr>
        <p:spPr>
          <a:xfrm>
            <a:off x="502920" y="3853232"/>
            <a:ext cx="7772400" cy="6649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rgbClr val="00B0F0"/>
                </a:solidFill>
                <a:latin typeface="Arial SF MT" pitchFamily="2"/>
                <a:ea typeface="+mj-ea"/>
                <a:cs typeface="+mj-cs"/>
              </a:defRPr>
            </a:lvl1pPr>
          </a:lstStyle>
          <a:p>
            <a:r>
              <a:rPr lang="en-US" sz="3600" dirty="0"/>
              <a:t>6.12.2022</a:t>
            </a:r>
          </a:p>
        </p:txBody>
      </p:sp>
      <p:pic>
        <p:nvPicPr>
          <p:cNvPr id="8" name="Content Placeholder 3" descr="Text">
            <a:extLst>
              <a:ext uri="{FF2B5EF4-FFF2-40B4-BE49-F238E27FC236}">
                <a16:creationId xmlns:a16="http://schemas.microsoft.com/office/drawing/2014/main" id="{F1EEC29D-827A-84E4-4AB4-26A33753E6D7}"/>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736156" y="4518208"/>
            <a:ext cx="2934046" cy="963418"/>
          </a:xfrm>
          <a:prstGeom prst="rect">
            <a:avLst/>
          </a:prstGeom>
        </p:spPr>
      </p:pic>
    </p:spTree>
    <p:extLst>
      <p:ext uri="{BB962C8B-B14F-4D97-AF65-F5344CB8AC3E}">
        <p14:creationId xmlns:p14="http://schemas.microsoft.com/office/powerpoint/2010/main" val="36967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2C8A-0302-6D87-7445-9779B8CD37B1}"/>
              </a:ext>
            </a:extLst>
          </p:cNvPr>
          <p:cNvSpPr>
            <a:spLocks noGrp="1"/>
          </p:cNvSpPr>
          <p:nvPr>
            <p:ph type="title"/>
          </p:nvPr>
        </p:nvSpPr>
        <p:spPr>
          <a:xfrm>
            <a:off x="279133" y="474134"/>
            <a:ext cx="8662735" cy="632178"/>
          </a:xfrm>
        </p:spPr>
        <p:txBody>
          <a:bodyPr>
            <a:normAutofit fontScale="90000"/>
          </a:bodyPr>
          <a:lstStyle/>
          <a:p>
            <a:pPr algn="ctr"/>
            <a:r>
              <a:rPr lang="en-GB" dirty="0"/>
              <a:t>Summary of APP progress</a:t>
            </a:r>
          </a:p>
        </p:txBody>
      </p:sp>
      <p:graphicFrame>
        <p:nvGraphicFramePr>
          <p:cNvPr id="4" name="Table 5">
            <a:extLst>
              <a:ext uri="{FF2B5EF4-FFF2-40B4-BE49-F238E27FC236}">
                <a16:creationId xmlns:a16="http://schemas.microsoft.com/office/drawing/2014/main" id="{EA214FB3-D886-103E-7CC6-18CDC94A9678}"/>
              </a:ext>
            </a:extLst>
          </p:cNvPr>
          <p:cNvGraphicFramePr>
            <a:graphicFrameLocks noGrp="1"/>
          </p:cNvGraphicFramePr>
          <p:nvPr>
            <p:extLst>
              <p:ext uri="{D42A27DB-BD31-4B8C-83A1-F6EECF244321}">
                <p14:modId xmlns:p14="http://schemas.microsoft.com/office/powerpoint/2010/main" val="797529985"/>
              </p:ext>
            </p:extLst>
          </p:nvPr>
        </p:nvGraphicFramePr>
        <p:xfrm>
          <a:off x="830199" y="2003211"/>
          <a:ext cx="7375071" cy="2788920"/>
        </p:xfrm>
        <a:graphic>
          <a:graphicData uri="http://schemas.openxmlformats.org/drawingml/2006/table">
            <a:tbl>
              <a:tblPr firstRow="1" bandRow="1">
                <a:effectLst>
                  <a:outerShdw blurRad="635000" dist="50800" dir="5400000" algn="ctr" rotWithShape="0">
                    <a:schemeClr val="bg1">
                      <a:alpha val="95000"/>
                    </a:schemeClr>
                  </a:outerShdw>
                </a:effectLst>
                <a:tableStyleId>{5C22544A-7EE6-4342-B048-85BDC9FD1C3A}</a:tableStyleId>
              </a:tblPr>
              <a:tblGrid>
                <a:gridCol w="2458357">
                  <a:extLst>
                    <a:ext uri="{9D8B030D-6E8A-4147-A177-3AD203B41FA5}">
                      <a16:colId xmlns:a16="http://schemas.microsoft.com/office/drawing/2014/main" val="2646010819"/>
                    </a:ext>
                  </a:extLst>
                </a:gridCol>
                <a:gridCol w="2458357">
                  <a:extLst>
                    <a:ext uri="{9D8B030D-6E8A-4147-A177-3AD203B41FA5}">
                      <a16:colId xmlns:a16="http://schemas.microsoft.com/office/drawing/2014/main" val="3648400174"/>
                    </a:ext>
                  </a:extLst>
                </a:gridCol>
                <a:gridCol w="2458357">
                  <a:extLst>
                    <a:ext uri="{9D8B030D-6E8A-4147-A177-3AD203B41FA5}">
                      <a16:colId xmlns:a16="http://schemas.microsoft.com/office/drawing/2014/main" val="352041316"/>
                    </a:ext>
                  </a:extLst>
                </a:gridCol>
              </a:tblGrid>
              <a:tr h="370840">
                <a:tc>
                  <a:txBody>
                    <a:bodyPr/>
                    <a:lstStyle/>
                    <a:p>
                      <a:r>
                        <a:rPr lang="en-GB" sz="2100" dirty="0">
                          <a:solidFill>
                            <a:schemeClr val="tx1"/>
                          </a:solidFill>
                        </a:rPr>
                        <a:t>BRAG rating </a:t>
                      </a:r>
                    </a:p>
                  </a:txBody>
                  <a:tcPr>
                    <a:solidFill>
                      <a:schemeClr val="bg1">
                        <a:lumMod val="85000"/>
                      </a:schemeClr>
                    </a:solidFill>
                  </a:tcPr>
                </a:tc>
                <a:tc>
                  <a:txBody>
                    <a:bodyPr/>
                    <a:lstStyle/>
                    <a:p>
                      <a:pPr algn="ctr"/>
                      <a:r>
                        <a:rPr lang="en-GB" sz="2100" dirty="0">
                          <a:solidFill>
                            <a:schemeClr val="tx1"/>
                          </a:solidFill>
                        </a:rPr>
                        <a:t>No. of APP actions &amp; targets</a:t>
                      </a:r>
                    </a:p>
                  </a:txBody>
                  <a:tcPr>
                    <a:solidFill>
                      <a:schemeClr val="bg1">
                        <a:lumMod val="85000"/>
                      </a:schemeClr>
                    </a:solidFill>
                  </a:tcPr>
                </a:tc>
                <a:tc>
                  <a:txBody>
                    <a:bodyPr/>
                    <a:lstStyle/>
                    <a:p>
                      <a:pPr algn="ctr"/>
                      <a:r>
                        <a:rPr lang="en-GB" sz="2100" dirty="0">
                          <a:solidFill>
                            <a:schemeClr val="tx1"/>
                          </a:solidFill>
                        </a:rPr>
                        <a:t>% of APP actions &amp; targets</a:t>
                      </a:r>
                    </a:p>
                  </a:txBody>
                  <a:tcPr>
                    <a:solidFill>
                      <a:schemeClr val="bg1">
                        <a:lumMod val="85000"/>
                      </a:schemeClr>
                    </a:solidFill>
                  </a:tcPr>
                </a:tc>
                <a:extLst>
                  <a:ext uri="{0D108BD9-81ED-4DB2-BD59-A6C34878D82A}">
                    <a16:rowId xmlns:a16="http://schemas.microsoft.com/office/drawing/2014/main" val="3970680644"/>
                  </a:ext>
                </a:extLst>
              </a:tr>
              <a:tr h="370840">
                <a:tc>
                  <a:txBody>
                    <a:bodyPr/>
                    <a:lstStyle/>
                    <a:p>
                      <a:endParaRPr lang="en-GB" sz="2100" dirty="0"/>
                    </a:p>
                  </a:txBody>
                  <a:tcPr>
                    <a:solidFill>
                      <a:srgbClr val="0070C0"/>
                    </a:solidFill>
                  </a:tcPr>
                </a:tc>
                <a:tc>
                  <a:txBody>
                    <a:bodyPr/>
                    <a:lstStyle/>
                    <a:p>
                      <a:pPr algn="ctr"/>
                      <a:r>
                        <a:rPr lang="en-GB" sz="2100" dirty="0"/>
                        <a:t>4</a:t>
                      </a:r>
                    </a:p>
                  </a:txBody>
                  <a:tcPr>
                    <a:solidFill>
                      <a:schemeClr val="bg1">
                        <a:lumMod val="95000"/>
                      </a:schemeClr>
                    </a:solidFill>
                  </a:tcPr>
                </a:tc>
                <a:tc>
                  <a:txBody>
                    <a:bodyPr/>
                    <a:lstStyle/>
                    <a:p>
                      <a:pPr algn="ctr"/>
                      <a:r>
                        <a:rPr lang="en-GB" sz="2100" dirty="0"/>
                        <a:t>10%</a:t>
                      </a:r>
                    </a:p>
                  </a:txBody>
                  <a:tcPr>
                    <a:solidFill>
                      <a:schemeClr val="bg1">
                        <a:lumMod val="95000"/>
                      </a:schemeClr>
                    </a:solidFill>
                  </a:tcPr>
                </a:tc>
                <a:extLst>
                  <a:ext uri="{0D108BD9-81ED-4DB2-BD59-A6C34878D82A}">
                    <a16:rowId xmlns:a16="http://schemas.microsoft.com/office/drawing/2014/main" val="1757127362"/>
                  </a:ext>
                </a:extLst>
              </a:tr>
              <a:tr h="370840">
                <a:tc>
                  <a:txBody>
                    <a:bodyPr/>
                    <a:lstStyle/>
                    <a:p>
                      <a:endParaRPr lang="en-GB" sz="2100" dirty="0"/>
                    </a:p>
                  </a:txBody>
                  <a:tcPr>
                    <a:solidFill>
                      <a:srgbClr val="00B050"/>
                    </a:solidFill>
                  </a:tcPr>
                </a:tc>
                <a:tc>
                  <a:txBody>
                    <a:bodyPr/>
                    <a:lstStyle/>
                    <a:p>
                      <a:pPr algn="ctr"/>
                      <a:r>
                        <a:rPr lang="en-GB" sz="2100" dirty="0"/>
                        <a:t>7</a:t>
                      </a:r>
                    </a:p>
                  </a:txBody>
                  <a:tcPr>
                    <a:solidFill>
                      <a:schemeClr val="bg1">
                        <a:lumMod val="95000"/>
                      </a:schemeClr>
                    </a:solidFill>
                  </a:tcPr>
                </a:tc>
                <a:tc>
                  <a:txBody>
                    <a:bodyPr/>
                    <a:lstStyle/>
                    <a:p>
                      <a:pPr algn="ctr"/>
                      <a:r>
                        <a:rPr lang="en-GB" sz="2100" dirty="0"/>
                        <a:t>17.5%</a:t>
                      </a:r>
                    </a:p>
                  </a:txBody>
                  <a:tcPr>
                    <a:solidFill>
                      <a:schemeClr val="bg1">
                        <a:lumMod val="95000"/>
                      </a:schemeClr>
                    </a:solidFill>
                  </a:tcPr>
                </a:tc>
                <a:extLst>
                  <a:ext uri="{0D108BD9-81ED-4DB2-BD59-A6C34878D82A}">
                    <a16:rowId xmlns:a16="http://schemas.microsoft.com/office/drawing/2014/main" val="1429412138"/>
                  </a:ext>
                </a:extLst>
              </a:tr>
              <a:tr h="370840">
                <a:tc>
                  <a:txBody>
                    <a:bodyPr/>
                    <a:lstStyle/>
                    <a:p>
                      <a:endParaRPr lang="en-GB" sz="2100" dirty="0"/>
                    </a:p>
                  </a:txBody>
                  <a:tcPr>
                    <a:solidFill>
                      <a:srgbClr val="FFC000"/>
                    </a:solidFill>
                  </a:tcPr>
                </a:tc>
                <a:tc>
                  <a:txBody>
                    <a:bodyPr/>
                    <a:lstStyle/>
                    <a:p>
                      <a:pPr algn="ctr"/>
                      <a:r>
                        <a:rPr lang="en-GB" sz="2100" dirty="0"/>
                        <a:t>29</a:t>
                      </a:r>
                    </a:p>
                  </a:txBody>
                  <a:tcPr>
                    <a:solidFill>
                      <a:schemeClr val="bg1">
                        <a:lumMod val="95000"/>
                      </a:schemeClr>
                    </a:solidFill>
                  </a:tcPr>
                </a:tc>
                <a:tc>
                  <a:txBody>
                    <a:bodyPr/>
                    <a:lstStyle/>
                    <a:p>
                      <a:pPr algn="ctr"/>
                      <a:r>
                        <a:rPr lang="en-GB" sz="2100" dirty="0"/>
                        <a:t>72.5%</a:t>
                      </a:r>
                    </a:p>
                  </a:txBody>
                  <a:tcPr>
                    <a:solidFill>
                      <a:schemeClr val="bg1">
                        <a:lumMod val="95000"/>
                      </a:schemeClr>
                    </a:solidFill>
                  </a:tcPr>
                </a:tc>
                <a:extLst>
                  <a:ext uri="{0D108BD9-81ED-4DB2-BD59-A6C34878D82A}">
                    <a16:rowId xmlns:a16="http://schemas.microsoft.com/office/drawing/2014/main" val="2839556110"/>
                  </a:ext>
                </a:extLst>
              </a:tr>
              <a:tr h="260169">
                <a:tc>
                  <a:txBody>
                    <a:bodyPr/>
                    <a:lstStyle/>
                    <a:p>
                      <a:endParaRPr lang="en-GB" sz="2100" dirty="0"/>
                    </a:p>
                  </a:txBody>
                  <a:tcPr>
                    <a:solidFill>
                      <a:srgbClr val="FF0000"/>
                    </a:solidFill>
                  </a:tcPr>
                </a:tc>
                <a:tc>
                  <a:txBody>
                    <a:bodyPr/>
                    <a:lstStyle/>
                    <a:p>
                      <a:pPr algn="ctr"/>
                      <a:r>
                        <a:rPr lang="en-GB" sz="2100" dirty="0"/>
                        <a:t>0</a:t>
                      </a:r>
                    </a:p>
                  </a:txBody>
                  <a:tcPr>
                    <a:solidFill>
                      <a:schemeClr val="bg1">
                        <a:lumMod val="95000"/>
                      </a:schemeClr>
                    </a:solidFill>
                  </a:tcPr>
                </a:tc>
                <a:tc>
                  <a:txBody>
                    <a:bodyPr/>
                    <a:lstStyle/>
                    <a:p>
                      <a:pPr algn="ctr"/>
                      <a:r>
                        <a:rPr lang="en-GB" sz="2100" dirty="0"/>
                        <a:t>0%</a:t>
                      </a:r>
                    </a:p>
                  </a:txBody>
                  <a:tcPr>
                    <a:solidFill>
                      <a:schemeClr val="bg1">
                        <a:lumMod val="95000"/>
                      </a:schemeClr>
                    </a:solidFill>
                  </a:tcPr>
                </a:tc>
                <a:extLst>
                  <a:ext uri="{0D108BD9-81ED-4DB2-BD59-A6C34878D82A}">
                    <a16:rowId xmlns:a16="http://schemas.microsoft.com/office/drawing/2014/main" val="4173468923"/>
                  </a:ext>
                </a:extLst>
              </a:tr>
              <a:tr h="260169">
                <a:tc>
                  <a:txBody>
                    <a:bodyPr/>
                    <a:lstStyle/>
                    <a:p>
                      <a:r>
                        <a:rPr lang="en-GB" sz="2100" dirty="0"/>
                        <a:t>Total</a:t>
                      </a:r>
                    </a:p>
                  </a:txBody>
                  <a:tcPr>
                    <a:solidFill>
                      <a:schemeClr val="bg1">
                        <a:lumMod val="85000"/>
                      </a:schemeClr>
                    </a:solidFill>
                  </a:tcPr>
                </a:tc>
                <a:tc>
                  <a:txBody>
                    <a:bodyPr/>
                    <a:lstStyle/>
                    <a:p>
                      <a:pPr algn="ctr"/>
                      <a:r>
                        <a:rPr lang="en-GB" sz="2100" dirty="0"/>
                        <a:t>40</a:t>
                      </a:r>
                    </a:p>
                  </a:txBody>
                  <a:tcPr>
                    <a:solidFill>
                      <a:schemeClr val="bg1">
                        <a:lumMod val="85000"/>
                      </a:schemeClr>
                    </a:solidFill>
                  </a:tcPr>
                </a:tc>
                <a:tc>
                  <a:txBody>
                    <a:bodyPr/>
                    <a:lstStyle/>
                    <a:p>
                      <a:pPr algn="ctr"/>
                      <a:r>
                        <a:rPr lang="en-GB" sz="2100" dirty="0"/>
                        <a:t>100%</a:t>
                      </a:r>
                    </a:p>
                  </a:txBody>
                  <a:tcPr>
                    <a:solidFill>
                      <a:schemeClr val="bg1">
                        <a:lumMod val="85000"/>
                      </a:schemeClr>
                    </a:solidFill>
                  </a:tcPr>
                </a:tc>
                <a:extLst>
                  <a:ext uri="{0D108BD9-81ED-4DB2-BD59-A6C34878D82A}">
                    <a16:rowId xmlns:a16="http://schemas.microsoft.com/office/drawing/2014/main" val="314735455"/>
                  </a:ext>
                </a:extLst>
              </a:tr>
            </a:tbl>
          </a:graphicData>
        </a:graphic>
      </p:graphicFrame>
      <p:sp>
        <p:nvSpPr>
          <p:cNvPr id="6" name="TextBox 5">
            <a:extLst>
              <a:ext uri="{FF2B5EF4-FFF2-40B4-BE49-F238E27FC236}">
                <a16:creationId xmlns:a16="http://schemas.microsoft.com/office/drawing/2014/main" id="{854ABA69-CAA4-DF16-9A2E-C5FDCEBAE44E}"/>
              </a:ext>
            </a:extLst>
          </p:cNvPr>
          <p:cNvSpPr txBox="1"/>
          <p:nvPr/>
        </p:nvSpPr>
        <p:spPr>
          <a:xfrm>
            <a:off x="780696" y="4892463"/>
            <a:ext cx="7474076"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a:ea typeface="+mn-ea"/>
                <a:cs typeface="+mn-cs"/>
              </a:rPr>
              <a:t>BRAG ratings: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a:ea typeface="+mn-ea"/>
                <a:cs typeface="+mn-cs"/>
              </a:rPr>
              <a:t>Blue complete, sustained and demonstrable on large scale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a:ea typeface="+mn-ea"/>
                <a:cs typeface="+mn-cs"/>
              </a:rPr>
              <a:t>Green complete/achieved but not yet sustained and/or not on a large scale yet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a:ea typeface="+mn-ea"/>
                <a:cs typeface="+mn-cs"/>
              </a:rPr>
              <a:t>Amber making progress but not achieved milestone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a:ea typeface="+mn-ea"/>
                <a:cs typeface="+mn-cs"/>
              </a:rPr>
              <a:t>Red not making </a:t>
            </a:r>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any progress and failed milestone</a:t>
            </a:r>
          </a:p>
        </p:txBody>
      </p:sp>
      <p:sp>
        <p:nvSpPr>
          <p:cNvPr id="3" name="TextBox 2">
            <a:extLst>
              <a:ext uri="{FF2B5EF4-FFF2-40B4-BE49-F238E27FC236}">
                <a16:creationId xmlns:a16="http://schemas.microsoft.com/office/drawing/2014/main" id="{2F2D1604-24AE-D4A7-6088-997295911CC9}"/>
              </a:ext>
            </a:extLst>
          </p:cNvPr>
          <p:cNvSpPr txBox="1"/>
          <p:nvPr/>
        </p:nvSpPr>
        <p:spPr>
          <a:xfrm>
            <a:off x="661258" y="1216989"/>
            <a:ext cx="8090990" cy="646331"/>
          </a:xfrm>
          <a:prstGeom prst="rect">
            <a:avLst/>
          </a:prstGeom>
          <a:noFill/>
        </p:spPr>
        <p:txBody>
          <a:bodyPr wrap="square">
            <a:spAutoFit/>
          </a:bodyPr>
          <a:lstStyle/>
          <a:p>
            <a:pPr marL="285750" indent="-285750">
              <a:buFont typeface="Arial" panose="020B0604020202020204" pitchFamily="34" charset="0"/>
              <a:buChar char="•"/>
              <a:defRPr/>
            </a:pPr>
            <a:r>
              <a:rPr lang="en-GB" dirty="0">
                <a:latin typeface="Arial" panose="020B0604020202020204"/>
              </a:rPr>
              <a:t>All areas in the plan are making progress but we have more to do to make sure improvements are achieved on a sustained and large scale.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57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4932-8630-B62E-AD8F-D169814339F0}"/>
              </a:ext>
            </a:extLst>
          </p:cNvPr>
          <p:cNvSpPr>
            <a:spLocks noGrp="1"/>
          </p:cNvSpPr>
          <p:nvPr>
            <p:ph type="title"/>
          </p:nvPr>
        </p:nvSpPr>
        <p:spPr>
          <a:xfrm>
            <a:off x="539514" y="94572"/>
            <a:ext cx="8466667" cy="628109"/>
          </a:xfrm>
        </p:spPr>
        <p:txBody>
          <a:bodyPr>
            <a:normAutofit fontScale="90000"/>
          </a:bodyPr>
          <a:lstStyle/>
          <a:p>
            <a:pPr algn="ctr"/>
            <a:r>
              <a:rPr lang="en-GB" dirty="0"/>
              <a:t>Ask of schools and settings</a:t>
            </a:r>
          </a:p>
        </p:txBody>
      </p:sp>
      <p:sp>
        <p:nvSpPr>
          <p:cNvPr id="5" name="TextBox 4">
            <a:extLst>
              <a:ext uri="{FF2B5EF4-FFF2-40B4-BE49-F238E27FC236}">
                <a16:creationId xmlns:a16="http://schemas.microsoft.com/office/drawing/2014/main" id="{DDA290D1-4607-551B-E2F9-1FDCB466D09E}"/>
              </a:ext>
            </a:extLst>
          </p:cNvPr>
          <p:cNvSpPr txBox="1"/>
          <p:nvPr/>
        </p:nvSpPr>
        <p:spPr>
          <a:xfrm>
            <a:off x="338666" y="764426"/>
            <a:ext cx="8466667" cy="7222490"/>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solidFill>
                  <a:prstClr val="black"/>
                </a:solidFill>
                <a:latin typeface="Arial" panose="020B0604020202020204"/>
              </a:rPr>
              <a:t>Please b</a:t>
            </a:r>
            <a:r>
              <a:rPr kumimoji="0" lang="en-GB" b="0" i="0" u="none" strike="noStrike" kern="1200" cap="none" spc="0" normalizeH="0" baseline="0" noProof="0" dirty="0" err="1">
                <a:ln>
                  <a:noFill/>
                </a:ln>
                <a:solidFill>
                  <a:prstClr val="black"/>
                </a:solidFill>
                <a:effectLst/>
                <a:uLnTx/>
                <a:uFillTx/>
                <a:latin typeface="Arial" panose="020B0604020202020204"/>
                <a:ea typeface="+mn-ea"/>
                <a:cs typeface="+mn-cs"/>
              </a:rPr>
              <a:t>ook</a:t>
            </a:r>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 onto </a:t>
            </a:r>
            <a:r>
              <a:rPr lang="en-GB" dirty="0">
                <a:solidFill>
                  <a:prstClr val="black"/>
                </a:solidFill>
                <a:latin typeface="Arial" panose="020B0604020202020204"/>
              </a:rPr>
              <a:t>the new training </a:t>
            </a:r>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and development opportunities, and encourage others to – this is about embedding Preparation for Adulthood at all ages and stages.</a:t>
            </a:r>
          </a:p>
          <a:p>
            <a:pPr marL="685800" lvl="1" indent="-228600">
              <a:spcBef>
                <a:spcPts val="1000"/>
              </a:spcBef>
              <a:buFont typeface="Arial" panose="020B0604020202020204" pitchFamily="34" charset="0"/>
              <a:buChar char="•"/>
              <a:defRPr/>
            </a:pPr>
            <a:r>
              <a:rPr lang="en-GB" dirty="0">
                <a:solidFill>
                  <a:prstClr val="black"/>
                </a:solidFill>
                <a:latin typeface="Arial" panose="020B0604020202020204"/>
                <a:hlinkClick r:id="rId3"/>
              </a:rPr>
              <a:t>www.learnsheffield.co.uk/Partners/Inclusion-Task-Force/Training</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indent="-228600">
              <a:spcBef>
                <a:spcPts val="1000"/>
              </a:spcBef>
              <a:buFont typeface="Arial" panose="020B0604020202020204" pitchFamily="34" charset="0"/>
              <a:buChar char="•"/>
              <a:defRPr/>
            </a:pPr>
            <a:endParaRPr lang="en-GB" sz="500" dirty="0">
              <a:solidFill>
                <a:prstClr val="black"/>
              </a:solidFill>
              <a:latin typeface="Arial" panose="020B0604020202020204"/>
            </a:endParaRPr>
          </a:p>
          <a:p>
            <a:pPr marL="228600" indent="-228600">
              <a:spcBef>
                <a:spcPts val="1000"/>
              </a:spcBef>
              <a:buFont typeface="Arial" panose="020B0604020202020204" pitchFamily="34" charset="0"/>
              <a:buChar char="•"/>
              <a:defRPr/>
            </a:pPr>
            <a:r>
              <a:rPr lang="en-GB" dirty="0">
                <a:solidFill>
                  <a:prstClr val="black"/>
                </a:solidFill>
                <a:latin typeface="Arial" panose="020B0604020202020204"/>
              </a:rPr>
              <a:t>Special schools and IRs – please send the list of EHCP annual reviews and dates as early as possible to the social care transitions teams for young people who may go onto adult social care..</a:t>
            </a:r>
          </a:p>
          <a:p>
            <a:pPr lvl="1">
              <a:spcBef>
                <a:spcPts val="1000"/>
              </a:spcBef>
              <a:defRPr/>
            </a:pPr>
            <a:endParaRPr lang="en-GB" sz="500" dirty="0">
              <a:solidFill>
                <a:srgbClr val="FF0000"/>
              </a:solidFill>
              <a:latin typeface="Arial" panose="020B0604020202020204"/>
            </a:endParaRPr>
          </a:p>
          <a:p>
            <a:pPr marL="228600" indent="-228600">
              <a:spcBef>
                <a:spcPts val="1000"/>
              </a:spcBef>
              <a:buFont typeface="Arial" panose="020B0604020202020204" pitchFamily="34" charset="0"/>
              <a:buChar char="•"/>
              <a:defRPr/>
            </a:pPr>
            <a:r>
              <a:rPr lang="en-GB" dirty="0">
                <a:solidFill>
                  <a:prstClr val="black"/>
                </a:solidFill>
                <a:latin typeface="Arial" panose="020B0604020202020204"/>
              </a:rPr>
              <a:t>Talk to your pupils and families about taking up Annual Health Checks and why they are so important. </a:t>
            </a:r>
            <a:r>
              <a:rPr lang="en-GB" dirty="0">
                <a:hlinkClick r:id="rId4"/>
              </a:rPr>
              <a:t>Annual Health Checks for Young People with Learning Disabilities | Sheffield (sheffielddirectory.org.uk)</a:t>
            </a:r>
            <a:endParaRPr lang="en-GB" dirty="0">
              <a:solidFill>
                <a:prstClr val="black"/>
              </a:solidFill>
              <a:latin typeface="Arial" panose="020B0604020202020204"/>
            </a:endParaRPr>
          </a:p>
          <a:p>
            <a:pPr marL="228600" indent="-228600">
              <a:spcBef>
                <a:spcPts val="1000"/>
              </a:spcBef>
              <a:buFont typeface="Arial" panose="020B0604020202020204" pitchFamily="34" charset="0"/>
              <a:buChar char="•"/>
              <a:defRPr/>
            </a:pPr>
            <a:r>
              <a:rPr lang="en-GB" dirty="0">
                <a:solidFill>
                  <a:prstClr val="black"/>
                </a:solidFill>
                <a:latin typeface="Arial" panose="020B0604020202020204"/>
              </a:rPr>
              <a:t>Encourage your pupils to join the new SEND Advisory Group and/or one of our youth clubs. (Two are specifically for young people with SEND)</a:t>
            </a:r>
          </a:p>
          <a:p>
            <a:pPr marL="685800" lvl="1" indent="-228600">
              <a:spcBef>
                <a:spcPts val="1000"/>
              </a:spcBef>
              <a:buFont typeface="Arial" panose="020B0604020202020204" pitchFamily="34" charset="0"/>
              <a:buChar char="•"/>
              <a:defRPr/>
            </a:pPr>
            <a:r>
              <a:rPr lang="en-GB" dirty="0">
                <a:solidFill>
                  <a:prstClr val="black"/>
                </a:solidFill>
                <a:latin typeface="Arial" panose="020B0604020202020204"/>
                <a:hlinkClick r:id="rId5"/>
              </a:rPr>
              <a:t>youth.services@sheffield.gov.uk</a:t>
            </a:r>
            <a:endParaRPr lang="en-GB" dirty="0">
              <a:solidFill>
                <a:prstClr val="black"/>
              </a:solidFill>
              <a:latin typeface="Arial" panose="020B0604020202020204"/>
            </a:endParaRPr>
          </a:p>
          <a:p>
            <a:pPr marL="685800" lvl="1" indent="-228600">
              <a:spcBef>
                <a:spcPts val="1000"/>
              </a:spcBef>
              <a:buFont typeface="Arial" panose="020B0604020202020204" pitchFamily="34" charset="0"/>
              <a:buChar char="•"/>
              <a:defRPr/>
            </a:pPr>
            <a:endParaRPr lang="en-GB" sz="500" dirty="0">
              <a:solidFill>
                <a:prstClr val="black"/>
              </a:solidFill>
              <a:latin typeface="Arial" panose="020B0604020202020204"/>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solidFill>
                  <a:prstClr val="black"/>
                </a:solidFill>
                <a:latin typeface="Arial" panose="020B0604020202020204"/>
              </a:rPr>
              <a:t>Share information with your students and families. This includes about the new Local Offer website (further improvement work taking place)</a:t>
            </a:r>
          </a:p>
          <a:p>
            <a:pPr marL="685800" lvl="1" indent="-228600">
              <a:spcBef>
                <a:spcPts val="1000"/>
              </a:spcBef>
              <a:buFont typeface="Arial" panose="020B0604020202020204" pitchFamily="34" charset="0"/>
              <a:buChar char="•"/>
              <a:defRPr/>
            </a:pPr>
            <a:r>
              <a:rPr lang="en-GB" dirty="0">
                <a:solidFill>
                  <a:prstClr val="black"/>
                </a:solidFill>
                <a:latin typeface="Arial" panose="020B0604020202020204"/>
                <a:hlinkClick r:id="rId6"/>
              </a:rPr>
              <a:t>www.sheffielddirectory.org.uk/localoffer</a:t>
            </a:r>
            <a:endParaRPr lang="en-GB" dirty="0">
              <a:solidFill>
                <a:prstClr val="black"/>
              </a:solidFill>
              <a:latin typeface="Arial" panose="020B0604020202020204"/>
            </a:endParaRPr>
          </a:p>
          <a:p>
            <a:pPr marL="685800" lvl="1" indent="-228600">
              <a:spcBef>
                <a:spcPts val="1000"/>
              </a:spcBef>
              <a:buFont typeface="Arial" panose="020B0604020202020204" pitchFamily="34" charset="0"/>
              <a:buChar char="•"/>
              <a:defRPr/>
            </a:pPr>
            <a:endParaRPr lang="en-GB" dirty="0">
              <a:solidFill>
                <a:prstClr val="black"/>
              </a:solidFill>
              <a:latin typeface="Arial" panose="020B0604020202020204"/>
            </a:endParaRPr>
          </a:p>
          <a:p>
            <a:pPr>
              <a:spcBef>
                <a:spcPts val="1000"/>
              </a:spcBef>
              <a:defRPr/>
            </a:pPr>
            <a:endParaRPr lang="en-GB" dirty="0">
              <a:solidFill>
                <a:prstClr val="black"/>
              </a:solidFill>
              <a:latin typeface="Arial" panose="020B0604020202020204"/>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39441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F57D9C-16C6-2BF6-CFF4-FE46B9BE16BE}"/>
              </a:ext>
            </a:extLst>
          </p:cNvPr>
          <p:cNvPicPr>
            <a:picLocks noChangeAspect="1"/>
          </p:cNvPicPr>
          <p:nvPr/>
        </p:nvPicPr>
        <p:blipFill>
          <a:blip r:embed="rId3"/>
          <a:stretch>
            <a:fillRect/>
          </a:stretch>
        </p:blipFill>
        <p:spPr>
          <a:xfrm rot="173620">
            <a:off x="2092314" y="4922048"/>
            <a:ext cx="1966594" cy="1825093"/>
          </a:xfrm>
          <a:prstGeom prst="rect">
            <a:avLst/>
          </a:prstGeom>
          <a:effectLst>
            <a:outerShdw blurRad="241300" dist="50800" dir="5400000" algn="ctr" rotWithShape="0">
              <a:srgbClr val="FF0000">
                <a:alpha val="55000"/>
              </a:srgbClr>
            </a:outerShdw>
            <a:softEdge rad="76200"/>
          </a:effectLst>
        </p:spPr>
      </p:pic>
      <p:sp>
        <p:nvSpPr>
          <p:cNvPr id="2" name="Title 1">
            <a:extLst>
              <a:ext uri="{FF2B5EF4-FFF2-40B4-BE49-F238E27FC236}">
                <a16:creationId xmlns:a16="http://schemas.microsoft.com/office/drawing/2014/main" id="{B68A4932-8630-B62E-AD8F-D169814339F0}"/>
              </a:ext>
            </a:extLst>
          </p:cNvPr>
          <p:cNvSpPr>
            <a:spLocks noGrp="1"/>
          </p:cNvSpPr>
          <p:nvPr>
            <p:ph type="title"/>
          </p:nvPr>
        </p:nvSpPr>
        <p:spPr>
          <a:xfrm>
            <a:off x="539514" y="483679"/>
            <a:ext cx="8466667" cy="628109"/>
          </a:xfrm>
        </p:spPr>
        <p:txBody>
          <a:bodyPr>
            <a:normAutofit fontScale="90000"/>
          </a:bodyPr>
          <a:lstStyle/>
          <a:p>
            <a:pPr algn="ctr"/>
            <a:r>
              <a:rPr lang="en-GB" dirty="0"/>
              <a:t>Next steps and further information</a:t>
            </a:r>
          </a:p>
        </p:txBody>
      </p:sp>
      <p:pic>
        <p:nvPicPr>
          <p:cNvPr id="6" name="Picture 5">
            <a:extLst>
              <a:ext uri="{FF2B5EF4-FFF2-40B4-BE49-F238E27FC236}">
                <a16:creationId xmlns:a16="http://schemas.microsoft.com/office/drawing/2014/main" id="{32D64C03-D6AE-C4F4-F1FE-E58A7F58D4C3}"/>
              </a:ext>
            </a:extLst>
          </p:cNvPr>
          <p:cNvPicPr>
            <a:picLocks noChangeAspect="1"/>
          </p:cNvPicPr>
          <p:nvPr/>
        </p:nvPicPr>
        <p:blipFill rotWithShape="1">
          <a:blip r:embed="rId4"/>
          <a:srcRect b="29524"/>
          <a:stretch/>
        </p:blipFill>
        <p:spPr>
          <a:xfrm rot="21341735">
            <a:off x="588142" y="5470440"/>
            <a:ext cx="1410650" cy="1348787"/>
          </a:xfrm>
          <a:prstGeom prst="rect">
            <a:avLst/>
          </a:prstGeom>
          <a:effectLst>
            <a:outerShdw blurRad="1270000" dist="50800" dir="5400000" algn="ctr" rotWithShape="0">
              <a:srgbClr val="FFFF00">
                <a:alpha val="45000"/>
              </a:srgbClr>
            </a:outerShdw>
            <a:softEdge rad="76200"/>
          </a:effectLst>
        </p:spPr>
      </p:pic>
      <p:pic>
        <p:nvPicPr>
          <p:cNvPr id="8" name="Picture 7">
            <a:extLst>
              <a:ext uri="{FF2B5EF4-FFF2-40B4-BE49-F238E27FC236}">
                <a16:creationId xmlns:a16="http://schemas.microsoft.com/office/drawing/2014/main" id="{5653F52E-719A-8C9D-29D9-2BF99C40BC05}"/>
              </a:ext>
            </a:extLst>
          </p:cNvPr>
          <p:cNvPicPr>
            <a:picLocks noChangeAspect="1"/>
          </p:cNvPicPr>
          <p:nvPr/>
        </p:nvPicPr>
        <p:blipFill rotWithShape="1">
          <a:blip r:embed="rId5"/>
          <a:srcRect b="16945"/>
          <a:stretch/>
        </p:blipFill>
        <p:spPr>
          <a:xfrm rot="21377937">
            <a:off x="4047847" y="5478838"/>
            <a:ext cx="1235807" cy="1341119"/>
          </a:xfrm>
          <a:prstGeom prst="rect">
            <a:avLst/>
          </a:prstGeom>
          <a:effectLst>
            <a:glow>
              <a:schemeClr val="accent1">
                <a:alpha val="79000"/>
              </a:schemeClr>
            </a:glow>
            <a:outerShdw blurRad="1219200" dist="50800" dir="5400000" algn="ctr" rotWithShape="0">
              <a:srgbClr val="00B0F0">
                <a:alpha val="52000"/>
              </a:srgbClr>
            </a:outerShdw>
            <a:reflection blurRad="736600" stA="45000" endPos="65000" dist="50800" dir="5400000" sy="-100000" algn="bl" rotWithShape="0"/>
            <a:softEdge rad="114300"/>
          </a:effectLst>
        </p:spPr>
      </p:pic>
      <p:pic>
        <p:nvPicPr>
          <p:cNvPr id="9" name="Picture 8">
            <a:extLst>
              <a:ext uri="{FF2B5EF4-FFF2-40B4-BE49-F238E27FC236}">
                <a16:creationId xmlns:a16="http://schemas.microsoft.com/office/drawing/2014/main" id="{2A2CD8A7-C490-8B59-BA67-5D0755D1E2D4}"/>
              </a:ext>
            </a:extLst>
          </p:cNvPr>
          <p:cNvPicPr>
            <a:picLocks noChangeAspect="1"/>
          </p:cNvPicPr>
          <p:nvPr/>
        </p:nvPicPr>
        <p:blipFill>
          <a:blip r:embed="rId6"/>
          <a:stretch>
            <a:fillRect/>
          </a:stretch>
        </p:blipFill>
        <p:spPr>
          <a:xfrm rot="211296">
            <a:off x="5371322" y="5461123"/>
            <a:ext cx="2054530" cy="1376593"/>
          </a:xfrm>
          <a:prstGeom prst="rect">
            <a:avLst/>
          </a:prstGeom>
          <a:effectLst>
            <a:outerShdw blurRad="977900" dist="50800" dir="5400000" algn="ctr" rotWithShape="0">
              <a:srgbClr val="92D050">
                <a:alpha val="60000"/>
              </a:srgbClr>
            </a:outerShdw>
            <a:softEdge rad="50800"/>
          </a:effectLst>
        </p:spPr>
      </p:pic>
      <p:pic>
        <p:nvPicPr>
          <p:cNvPr id="10" name="Picture 9">
            <a:extLst>
              <a:ext uri="{FF2B5EF4-FFF2-40B4-BE49-F238E27FC236}">
                <a16:creationId xmlns:a16="http://schemas.microsoft.com/office/drawing/2014/main" id="{42A80232-913C-BCC3-A7A6-F23EC397CF67}"/>
              </a:ext>
            </a:extLst>
          </p:cNvPr>
          <p:cNvPicPr>
            <a:picLocks noChangeAspect="1"/>
          </p:cNvPicPr>
          <p:nvPr/>
        </p:nvPicPr>
        <p:blipFill rotWithShape="1">
          <a:blip r:embed="rId7"/>
          <a:srcRect l="9801" t="48095" r="9801"/>
          <a:stretch/>
        </p:blipFill>
        <p:spPr>
          <a:xfrm rot="21423434">
            <a:off x="7323097" y="5508037"/>
            <a:ext cx="1561442" cy="1352289"/>
          </a:xfrm>
          <a:prstGeom prst="rect">
            <a:avLst/>
          </a:prstGeom>
          <a:effectLst>
            <a:outerShdw blurRad="1270000" dist="50800" dir="5400000" sx="149000" sy="149000" algn="ctr" rotWithShape="0">
              <a:srgbClr val="7030A0">
                <a:alpha val="30000"/>
              </a:srgbClr>
            </a:outerShdw>
            <a:softEdge rad="76200"/>
          </a:effectLst>
        </p:spPr>
      </p:pic>
      <p:sp>
        <p:nvSpPr>
          <p:cNvPr id="3" name="TextBox 2">
            <a:extLst>
              <a:ext uri="{FF2B5EF4-FFF2-40B4-BE49-F238E27FC236}">
                <a16:creationId xmlns:a16="http://schemas.microsoft.com/office/drawing/2014/main" id="{2C897DD1-5523-CDB0-FEED-1364B6BB1437}"/>
              </a:ext>
            </a:extLst>
          </p:cNvPr>
          <p:cNvSpPr txBox="1"/>
          <p:nvPr/>
        </p:nvSpPr>
        <p:spPr>
          <a:xfrm>
            <a:off x="645422" y="1359718"/>
            <a:ext cx="8254849" cy="5873403"/>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b="1" dirty="0">
                <a:solidFill>
                  <a:prstClr val="black"/>
                </a:solidFill>
                <a:latin typeface="Arial" panose="020B0604020202020204"/>
              </a:rPr>
              <a:t>Next steps:</a:t>
            </a:r>
          </a:p>
          <a:p>
            <a:pPr marL="685800" lvl="1" indent="-228600">
              <a:spcBef>
                <a:spcPts val="1000"/>
              </a:spcBef>
              <a:buFont typeface="Arial" panose="020B0604020202020204" pitchFamily="34" charset="0"/>
              <a:buChar char="•"/>
              <a:defRPr/>
            </a:pPr>
            <a:r>
              <a:rPr lang="en-GB" dirty="0">
                <a:solidFill>
                  <a:prstClr val="black"/>
                </a:solidFill>
                <a:latin typeface="Arial" panose="020B0604020202020204"/>
              </a:rPr>
              <a:t>Continued delivery of the Accelerated Progress Plan.</a:t>
            </a:r>
          </a:p>
          <a:p>
            <a:pPr marL="685800" lvl="1" indent="-228600">
              <a:spcBef>
                <a:spcPts val="1000"/>
              </a:spcBef>
              <a:buFont typeface="Arial" panose="020B0604020202020204" pitchFamily="34" charset="0"/>
              <a:buChar char="•"/>
              <a:defRPr/>
            </a:pPr>
            <a:r>
              <a:rPr lang="en-GB" dirty="0">
                <a:solidFill>
                  <a:prstClr val="black"/>
                </a:solidFill>
                <a:latin typeface="Arial" panose="020B0604020202020204"/>
              </a:rPr>
              <a:t>Development of a longer-term SEND transitions improvement plan – this is a later action in the APP and will be developed through coproduction and engagement.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b="1" dirty="0">
                <a:solidFill>
                  <a:prstClr val="black"/>
                </a:solidFill>
                <a:latin typeface="Arial" panose="020B0604020202020204"/>
              </a:rPr>
              <a:t>Further information:</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685800" lvl="1" indent="-228600">
              <a:spcBef>
                <a:spcPts val="1000"/>
              </a:spcBef>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Sheffield’s Accelerated Progress Plan is available online at </a:t>
            </a:r>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hlinkClick r:id="rId8"/>
              </a:rPr>
              <a:t>www.sheffield.gov.uk/sendinspection</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685800" lvl="1" indent="-228600">
              <a:spcBef>
                <a:spcPts val="1000"/>
              </a:spcBef>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For more information please contact Kate Hughes, Business Change Lead for the Accelerated Progress Plan, </a:t>
            </a:r>
            <a:r>
              <a:rPr lang="en-GB" dirty="0">
                <a:solidFill>
                  <a:prstClr val="black"/>
                </a:solidFill>
                <a:latin typeface="Arial" panose="020B0604020202020204"/>
              </a:rPr>
              <a:t>kate.hughes@sheffield.gov.uk</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GB" dirty="0">
              <a:solidFill>
                <a:prstClr val="black"/>
              </a:solidFill>
              <a:latin typeface="Arial" panose="020B0604020202020204"/>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GB" sz="1600" dirty="0">
              <a:solidFill>
                <a:prstClr val="black"/>
              </a:solidFill>
              <a:latin typeface="Arial" panose="020B0604020202020204"/>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0324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9F31-B121-9F47-01F3-5926A4E9B3F8}"/>
              </a:ext>
            </a:extLst>
          </p:cNvPr>
          <p:cNvSpPr>
            <a:spLocks noGrp="1"/>
          </p:cNvSpPr>
          <p:nvPr>
            <p:ph type="title"/>
          </p:nvPr>
        </p:nvSpPr>
        <p:spPr>
          <a:xfrm>
            <a:off x="134754" y="211121"/>
            <a:ext cx="8508732" cy="1325563"/>
          </a:xfrm>
        </p:spPr>
        <p:txBody>
          <a:bodyPr/>
          <a:lstStyle/>
          <a:p>
            <a:r>
              <a:rPr lang="en-GB" dirty="0"/>
              <a:t>Transitions Accelerated Progress Plan (APP)</a:t>
            </a:r>
          </a:p>
        </p:txBody>
      </p:sp>
      <p:sp>
        <p:nvSpPr>
          <p:cNvPr id="3" name="Content Placeholder 2">
            <a:extLst>
              <a:ext uri="{FF2B5EF4-FFF2-40B4-BE49-F238E27FC236}">
                <a16:creationId xmlns:a16="http://schemas.microsoft.com/office/drawing/2014/main" id="{303CAED9-EE77-FCAB-C9AB-574EED34041C}"/>
              </a:ext>
            </a:extLst>
          </p:cNvPr>
          <p:cNvSpPr>
            <a:spLocks noGrp="1"/>
          </p:cNvSpPr>
          <p:nvPr>
            <p:ph idx="1"/>
          </p:nvPr>
        </p:nvSpPr>
        <p:spPr>
          <a:xfrm>
            <a:off x="628649" y="1536684"/>
            <a:ext cx="8159215" cy="5480134"/>
          </a:xfrm>
        </p:spPr>
        <p:txBody>
          <a:bodyPr>
            <a:normAutofit fontScale="62500" lnSpcReduction="20000"/>
          </a:bodyPr>
          <a:lstStyle/>
          <a:p>
            <a:pPr>
              <a:lnSpc>
                <a:spcPct val="120000"/>
              </a:lnSpc>
              <a:spcBef>
                <a:spcPts val="0"/>
              </a:spcBef>
            </a:pPr>
            <a:r>
              <a:rPr lang="en-GB" b="1" dirty="0">
                <a:latin typeface="Arial" panose="020B0604020202020204" pitchFamily="34" charset="0"/>
                <a:cs typeface="Arial" panose="020B0604020202020204" pitchFamily="34" charset="0"/>
              </a:rPr>
              <a:t>12 month plan to make rapid, significant and meaningful improvement felt by children, young people and their families in transition</a:t>
            </a:r>
          </a:p>
          <a:p>
            <a:pPr lvl="1">
              <a:lnSpc>
                <a:spcPct val="120000"/>
              </a:lnSpc>
              <a:spcBef>
                <a:spcPts val="0"/>
              </a:spcBef>
            </a:pPr>
            <a:r>
              <a:rPr lang="en-GB" sz="2600" dirty="0">
                <a:latin typeface="Arial" panose="020B0604020202020204" pitchFamily="34" charset="0"/>
                <a:cs typeface="Arial" panose="020B0604020202020204" pitchFamily="34" charset="0"/>
              </a:rPr>
              <a:t>Developed after our local area SEND revisit in February found we had not made “sufficient progress” in multi-agency transitions for children and young people with SEND – with most criticism relating to post 16, post 18 and beyond. </a:t>
            </a:r>
          </a:p>
          <a:p>
            <a:pPr lvl="1">
              <a:lnSpc>
                <a:spcPct val="120000"/>
              </a:lnSpc>
              <a:spcBef>
                <a:spcPts val="0"/>
              </a:spcBef>
            </a:pPr>
            <a:r>
              <a:rPr lang="en-GB" sz="2600" dirty="0">
                <a:latin typeface="Arial" panose="020B0604020202020204" pitchFamily="34" charset="0"/>
                <a:cs typeface="Arial" panose="020B0604020202020204" pitchFamily="34" charset="0"/>
              </a:rPr>
              <a:t>Monitored by DfE and NHSE. </a:t>
            </a:r>
          </a:p>
          <a:p>
            <a:pPr lvl="1">
              <a:lnSpc>
                <a:spcPct val="120000"/>
              </a:lnSpc>
              <a:spcBef>
                <a:spcPts val="0"/>
              </a:spcBef>
            </a:pPr>
            <a:r>
              <a:rPr lang="en-GB" sz="2600" dirty="0">
                <a:latin typeface="Arial" panose="020B0604020202020204" pitchFamily="34" charset="0"/>
                <a:cs typeface="Arial" panose="020B0604020202020204" pitchFamily="34" charset="0"/>
              </a:rPr>
              <a:t>The first six months is around putting changes in place and includes a six-month review. The second is about making sure the changes are having a positive impact, are embedded and will be sustainable.</a:t>
            </a:r>
          </a:p>
          <a:p>
            <a:pPr marL="457200" lvl="1" indent="0">
              <a:lnSpc>
                <a:spcPct val="120000"/>
              </a:lnSpc>
              <a:spcBef>
                <a:spcPts val="0"/>
              </a:spcBef>
              <a:buNone/>
            </a:pPr>
            <a:endParaRPr lang="en-GB" sz="2600" dirty="0">
              <a:latin typeface="Arial" panose="020B0604020202020204" pitchFamily="34" charset="0"/>
              <a:cs typeface="Arial" panose="020B0604020202020204" pitchFamily="34" charset="0"/>
            </a:endParaRPr>
          </a:p>
          <a:p>
            <a:pPr>
              <a:lnSpc>
                <a:spcPct val="120000"/>
              </a:lnSpc>
              <a:spcBef>
                <a:spcPts val="0"/>
              </a:spcBef>
            </a:pPr>
            <a:r>
              <a:rPr lang="en-GB" b="1" dirty="0">
                <a:latin typeface="Arial" panose="020B0604020202020204" pitchFamily="34" charset="0"/>
                <a:cs typeface="Arial" panose="020B0604020202020204" pitchFamily="34" charset="0"/>
              </a:rPr>
              <a:t>The plan involves all services working together</a:t>
            </a:r>
          </a:p>
          <a:p>
            <a:pPr lvl="1">
              <a:lnSpc>
                <a:spcPct val="120000"/>
              </a:lnSpc>
              <a:spcBef>
                <a:spcPts val="0"/>
              </a:spcBef>
            </a:pPr>
            <a:r>
              <a:rPr lang="en-GB" sz="2600" dirty="0">
                <a:latin typeface="Arial" panose="020B0604020202020204" pitchFamily="34" charset="0"/>
                <a:cs typeface="Arial" panose="020B0604020202020204" pitchFamily="34" charset="0"/>
              </a:rPr>
              <a:t>Education, health, and care services are committed to working together at pace to improve transitions for young people. </a:t>
            </a:r>
          </a:p>
          <a:p>
            <a:pPr lvl="1">
              <a:lnSpc>
                <a:spcPct val="120000"/>
              </a:lnSpc>
              <a:spcBef>
                <a:spcPts val="0"/>
              </a:spcBef>
            </a:pPr>
            <a:r>
              <a:rPr lang="en-GB" sz="2600" dirty="0">
                <a:latin typeface="Arial" panose="020B0604020202020204" pitchFamily="34" charset="0"/>
                <a:cs typeface="Arial" panose="020B0604020202020204" pitchFamily="34" charset="0"/>
              </a:rPr>
              <a:t>We want to work with children, young people, their parents, carers, and the organisations that represent them (such as Sheffield Parent Carer Forum), to co-produce as much as possible and make changes that have the most benefit.</a:t>
            </a:r>
          </a:p>
          <a:p>
            <a:pPr marL="457200" lvl="1" indent="0">
              <a:lnSpc>
                <a:spcPct val="120000"/>
              </a:lnSpc>
              <a:spcBef>
                <a:spcPts val="0"/>
              </a:spcBef>
              <a:buNone/>
            </a:pPr>
            <a:endParaRPr lang="en-GB" b="1" dirty="0">
              <a:latin typeface="Arial" panose="020B0604020202020204" pitchFamily="34" charset="0"/>
              <a:cs typeface="Arial" panose="020B0604020202020204" pitchFamily="34" charset="0"/>
            </a:endParaRPr>
          </a:p>
          <a:p>
            <a:pPr>
              <a:lnSpc>
                <a:spcPct val="120000"/>
              </a:lnSpc>
              <a:spcBef>
                <a:spcPts val="0"/>
              </a:spcBef>
            </a:pPr>
            <a:r>
              <a:rPr lang="en-GB" b="1" dirty="0">
                <a:latin typeface="Arial" panose="020B0604020202020204" pitchFamily="34" charset="0"/>
                <a:cs typeface="Arial" panose="020B0604020202020204" pitchFamily="34" charset="0"/>
              </a:rPr>
              <a:t>Not forgetting other areas/Continuing to improve in other areas</a:t>
            </a:r>
          </a:p>
          <a:p>
            <a:pPr lvl="1">
              <a:lnSpc>
                <a:spcPct val="120000"/>
              </a:lnSpc>
              <a:spcBef>
                <a:spcPts val="0"/>
              </a:spcBef>
            </a:pPr>
            <a:r>
              <a:rPr lang="en-GB" sz="2600" dirty="0">
                <a:latin typeface="Arial" panose="020B0604020202020204" pitchFamily="34" charset="0"/>
                <a:cs typeface="Arial" panose="020B0604020202020204" pitchFamily="34" charset="0"/>
              </a:rPr>
              <a:t>We know there are other areas of SEND that also need improvement, including those found to have made "sufficient progress" in the recent local area inspection revisit. We continue to work on these at pace.</a:t>
            </a:r>
          </a:p>
          <a:p>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800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CA4B94CE-094A-C4EA-5599-B4EEE74D700B}"/>
              </a:ext>
            </a:extLst>
          </p:cNvPr>
          <p:cNvSpPr txBox="1">
            <a:spLocks noChangeArrowheads="1"/>
          </p:cNvSpPr>
          <p:nvPr/>
        </p:nvSpPr>
        <p:spPr bwMode="auto">
          <a:xfrm>
            <a:off x="6565193" y="1511815"/>
            <a:ext cx="1968500" cy="105195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3300" dirty="0">
                <a:effectLst/>
                <a:latin typeface="Arial" panose="020B0604020202020204" pitchFamily="34" charset="0"/>
                <a:ea typeface="Calibri" panose="020F0502020204030204" pitchFamily="34" charset="0"/>
                <a:cs typeface="Times New Roman" panose="02020603050405020304" pitchFamily="18" charset="0"/>
              </a:rPr>
              <a:t>         </a:t>
            </a:r>
            <a:r>
              <a:rPr lang="en-GB" sz="2800" dirty="0">
                <a:effectLst/>
                <a:latin typeface="Arial" panose="020B0604020202020204" pitchFamily="34" charset="0"/>
                <a:ea typeface="Calibri" panose="020F0502020204030204" pitchFamily="34" charset="0"/>
                <a:cs typeface="Times New Roman" panose="02020603050405020304" pitchFamily="18" charset="0"/>
              </a:rPr>
              <a:t>12%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7DBC20A0-2636-8B4A-B6FC-88702A47610A}"/>
              </a:ext>
            </a:extLst>
          </p:cNvPr>
          <p:cNvSpPr>
            <a:spLocks noGrp="1"/>
          </p:cNvSpPr>
          <p:nvPr>
            <p:ph type="title"/>
          </p:nvPr>
        </p:nvSpPr>
        <p:spPr>
          <a:xfrm>
            <a:off x="390208" y="328073"/>
            <a:ext cx="7886700" cy="628109"/>
          </a:xfrm>
        </p:spPr>
        <p:txBody>
          <a:bodyPr>
            <a:normAutofit/>
          </a:bodyPr>
          <a:lstStyle/>
          <a:p>
            <a:pPr algn="ctr"/>
            <a:r>
              <a:rPr lang="en-US" sz="3600" dirty="0"/>
              <a:t>Our children and young people</a:t>
            </a:r>
          </a:p>
        </p:txBody>
      </p:sp>
      <p:pic>
        <p:nvPicPr>
          <p:cNvPr id="2" name="Picture 1">
            <a:extLst>
              <a:ext uri="{FF2B5EF4-FFF2-40B4-BE49-F238E27FC236}">
                <a16:creationId xmlns:a16="http://schemas.microsoft.com/office/drawing/2014/main" id="{2F4971AA-4F13-1279-66D4-531FDDEF7FE9}"/>
              </a:ext>
            </a:extLst>
          </p:cNvPr>
          <p:cNvPicPr>
            <a:picLocks noChangeAspect="1"/>
          </p:cNvPicPr>
          <p:nvPr/>
        </p:nvPicPr>
        <p:blipFill>
          <a:blip r:embed="rId3"/>
          <a:stretch>
            <a:fillRect/>
          </a:stretch>
        </p:blipFill>
        <p:spPr>
          <a:xfrm>
            <a:off x="380622" y="1000055"/>
            <a:ext cx="1086873" cy="1051953"/>
          </a:xfrm>
          <a:prstGeom prst="rect">
            <a:avLst/>
          </a:prstGeom>
          <a:effectLst>
            <a:glow rad="101600">
              <a:schemeClr val="accent4">
                <a:satMod val="175000"/>
                <a:alpha val="40000"/>
              </a:schemeClr>
            </a:glow>
          </a:effectLst>
        </p:spPr>
      </p:pic>
      <p:sp>
        <p:nvSpPr>
          <p:cNvPr id="4" name="TextBox 3">
            <a:extLst>
              <a:ext uri="{FF2B5EF4-FFF2-40B4-BE49-F238E27FC236}">
                <a16:creationId xmlns:a16="http://schemas.microsoft.com/office/drawing/2014/main" id="{FE04ED6A-0CAE-822C-C964-DC69F62D9208}"/>
              </a:ext>
            </a:extLst>
          </p:cNvPr>
          <p:cNvSpPr txBox="1"/>
          <p:nvPr/>
        </p:nvSpPr>
        <p:spPr>
          <a:xfrm>
            <a:off x="1508071" y="946231"/>
            <a:ext cx="6848278" cy="646331"/>
          </a:xfrm>
          <a:prstGeom prst="rect">
            <a:avLst/>
          </a:prstGeom>
          <a:noFill/>
        </p:spPr>
        <p:txBody>
          <a:bodyPr wrap="square">
            <a:spAutoFit/>
          </a:bodyPr>
          <a:lstStyle/>
          <a:p>
            <a:pPr marL="285750" lvl="0" indent="-285750">
              <a:lnSpc>
                <a:spcPct val="100000"/>
              </a:lnSpc>
              <a:buFont typeface="Arial" panose="020B0604020202020204" pitchFamily="34" charset="0"/>
              <a:buChar char="•"/>
            </a:pPr>
            <a:r>
              <a:rPr lang="en-GB" dirty="0">
                <a:latin typeface="Arial" panose="020B0604020202020204" pitchFamily="34" charset="0"/>
                <a:cs typeface="Arial" panose="020B0604020202020204" pitchFamily="34" charset="0"/>
              </a:rPr>
              <a:t>In Sheffield 17.4% of pupils (14,500) have an EHC Plan or receive SEN support.</a:t>
            </a:r>
          </a:p>
        </p:txBody>
      </p:sp>
      <p:sp>
        <p:nvSpPr>
          <p:cNvPr id="6" name="TextBox 5">
            <a:extLst>
              <a:ext uri="{FF2B5EF4-FFF2-40B4-BE49-F238E27FC236}">
                <a16:creationId xmlns:a16="http://schemas.microsoft.com/office/drawing/2014/main" id="{D965B815-F5EB-7D77-CC2F-2AEFFA3DE266}"/>
              </a:ext>
            </a:extLst>
          </p:cNvPr>
          <p:cNvSpPr txBox="1"/>
          <p:nvPr/>
        </p:nvSpPr>
        <p:spPr>
          <a:xfrm>
            <a:off x="138546" y="1530709"/>
            <a:ext cx="6991928" cy="646331"/>
          </a:xfrm>
          <a:prstGeom prst="rect">
            <a:avLst/>
          </a:prstGeom>
          <a:noFill/>
        </p:spPr>
        <p:txBody>
          <a:bodyPr wrap="square">
            <a:spAutoFit/>
          </a:bodyPr>
          <a:lstStyle/>
          <a:p>
            <a:pPr marL="1657350" lvl="3" indent="-285750">
              <a:lnSpc>
                <a:spcPct val="100000"/>
              </a:lnSpc>
              <a:buFont typeface="Arial" panose="020B0604020202020204" pitchFamily="34" charset="0"/>
              <a:buChar char="•"/>
            </a:pPr>
            <a:r>
              <a:rPr lang="en-GB" dirty="0">
                <a:latin typeface="Arial" panose="020B0604020202020204" pitchFamily="34" charset="0"/>
                <a:cs typeface="Arial" panose="020B0604020202020204" pitchFamily="34" charset="0"/>
              </a:rPr>
              <a:t>We maintain 4,459 EHCPs (end of Oct). This is up from 3,997 in Jan 22 – a 12% increase.</a:t>
            </a:r>
          </a:p>
        </p:txBody>
      </p:sp>
      <p:sp>
        <p:nvSpPr>
          <p:cNvPr id="10" name="Isosceles Triangle 9">
            <a:extLst>
              <a:ext uri="{FF2B5EF4-FFF2-40B4-BE49-F238E27FC236}">
                <a16:creationId xmlns:a16="http://schemas.microsoft.com/office/drawing/2014/main" id="{93226FDC-B97B-1BCC-2C04-FE70D28BBA8F}"/>
              </a:ext>
            </a:extLst>
          </p:cNvPr>
          <p:cNvSpPr/>
          <p:nvPr/>
        </p:nvSpPr>
        <p:spPr>
          <a:xfrm>
            <a:off x="7099673" y="1679546"/>
            <a:ext cx="576832" cy="41021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2" name="TextBox 11">
            <a:extLst>
              <a:ext uri="{FF2B5EF4-FFF2-40B4-BE49-F238E27FC236}">
                <a16:creationId xmlns:a16="http://schemas.microsoft.com/office/drawing/2014/main" id="{76C3F390-17A6-BDF4-39B1-05BE7BE40360}"/>
              </a:ext>
            </a:extLst>
          </p:cNvPr>
          <p:cNvSpPr txBox="1"/>
          <p:nvPr/>
        </p:nvSpPr>
        <p:spPr>
          <a:xfrm>
            <a:off x="380622" y="2225593"/>
            <a:ext cx="8058528" cy="369332"/>
          </a:xfrm>
          <a:prstGeom prst="rect">
            <a:avLst/>
          </a:prstGeom>
          <a:noFill/>
        </p:spPr>
        <p:txBody>
          <a:bodyPr wrap="square">
            <a:spAutoFit/>
          </a:bodyPr>
          <a:lstStyle/>
          <a:p>
            <a:pPr marL="285750" lvl="0" indent="-285750">
              <a:lnSpc>
                <a:spcPct val="100000"/>
              </a:lnSpc>
              <a:buFont typeface="Arial" panose="020B0604020202020204" pitchFamily="34" charset="0"/>
              <a:buChar char="•"/>
            </a:pPr>
            <a:r>
              <a:rPr lang="en-GB" dirty="0">
                <a:latin typeface="Arial" panose="020B0604020202020204" pitchFamily="34" charset="0"/>
                <a:cs typeface="Arial" panose="020B0604020202020204" pitchFamily="34" charset="0"/>
              </a:rPr>
              <a:t>The ethnicity of children with or without SEND in Sheffield state schools is:</a:t>
            </a:r>
          </a:p>
        </p:txBody>
      </p:sp>
      <p:pic>
        <p:nvPicPr>
          <p:cNvPr id="13" name="Picture 12">
            <a:extLst>
              <a:ext uri="{FF2B5EF4-FFF2-40B4-BE49-F238E27FC236}">
                <a16:creationId xmlns:a16="http://schemas.microsoft.com/office/drawing/2014/main" id="{5B79476F-1558-F305-E30C-0CAE0A6451DE}"/>
              </a:ext>
            </a:extLst>
          </p:cNvPr>
          <p:cNvPicPr>
            <a:picLocks noChangeAspect="1"/>
          </p:cNvPicPr>
          <p:nvPr/>
        </p:nvPicPr>
        <p:blipFill>
          <a:blip r:embed="rId4"/>
          <a:stretch>
            <a:fillRect/>
          </a:stretch>
        </p:blipFill>
        <p:spPr>
          <a:xfrm>
            <a:off x="1171764" y="2617592"/>
            <a:ext cx="6800469" cy="1205203"/>
          </a:xfrm>
          <a:prstGeom prst="rect">
            <a:avLst/>
          </a:prstGeom>
        </p:spPr>
      </p:pic>
      <p:sp>
        <p:nvSpPr>
          <p:cNvPr id="8" name="TextBox 7">
            <a:extLst>
              <a:ext uri="{FF2B5EF4-FFF2-40B4-BE49-F238E27FC236}">
                <a16:creationId xmlns:a16="http://schemas.microsoft.com/office/drawing/2014/main" id="{BEDDC86B-780D-CC1B-34BF-9414308980FA}"/>
              </a:ext>
            </a:extLst>
          </p:cNvPr>
          <p:cNvSpPr txBox="1"/>
          <p:nvPr/>
        </p:nvSpPr>
        <p:spPr>
          <a:xfrm>
            <a:off x="390208" y="3897483"/>
            <a:ext cx="6276623"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ECHP and SEN support comparison/ trends</a:t>
            </a:r>
          </a:p>
        </p:txBody>
      </p:sp>
      <p:sp>
        <p:nvSpPr>
          <p:cNvPr id="15" name="TextBox 14">
            <a:extLst>
              <a:ext uri="{FF2B5EF4-FFF2-40B4-BE49-F238E27FC236}">
                <a16:creationId xmlns:a16="http://schemas.microsoft.com/office/drawing/2014/main" id="{B9FCFAFF-C500-3503-02C5-B11BF9B25CC9}"/>
              </a:ext>
            </a:extLst>
          </p:cNvPr>
          <p:cNvSpPr txBox="1"/>
          <p:nvPr/>
        </p:nvSpPr>
        <p:spPr>
          <a:xfrm>
            <a:off x="622333" y="4190193"/>
            <a:ext cx="8309657"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Arial" panose="020B0604020202020204" pitchFamily="34" charset="0"/>
                <a:cs typeface="Arial" panose="020B0604020202020204" pitchFamily="34" charset="0"/>
              </a:rPr>
              <a:t>Sheffield is below national for EHCP, and above for SEN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both, Sheffield and </a:t>
            </a:r>
            <a:r>
              <a:rPr lang="en-GB" sz="1400" dirty="0">
                <a:solidFill>
                  <a:prstClr val="black"/>
                </a:solidFill>
                <a:latin typeface="Arial" panose="020B0604020202020204" pitchFamily="34" charset="0"/>
                <a:cs typeface="Arial" panose="020B0604020202020204" pitchFamily="34" charset="0"/>
              </a:rPr>
              <a:t>Core Cities track fairly closely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26" name="Picture 3">
            <a:extLst>
              <a:ext uri="{FF2B5EF4-FFF2-40B4-BE49-F238E27FC236}">
                <a16:creationId xmlns:a16="http://schemas.microsoft.com/office/drawing/2014/main" id="{DE7491E5-90B0-35D3-8DB0-900F125D4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741" y="4702629"/>
            <a:ext cx="7489510" cy="2261933"/>
          </a:xfrm>
          <a:prstGeom prst="rect">
            <a:avLst/>
          </a:prstGeom>
          <a:noFill/>
          <a:ln>
            <a:noFill/>
          </a:ln>
          <a:effectLst>
            <a:glow rad="241300">
              <a:schemeClr val="accent1">
                <a:satMod val="175000"/>
                <a:alpha val="2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90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6E29-D918-E432-96FB-1469ECDF04FA}"/>
              </a:ext>
            </a:extLst>
          </p:cNvPr>
          <p:cNvSpPr>
            <a:spLocks noGrp="1"/>
          </p:cNvSpPr>
          <p:nvPr>
            <p:ph type="title"/>
          </p:nvPr>
        </p:nvSpPr>
        <p:spPr>
          <a:xfrm>
            <a:off x="466725" y="349308"/>
            <a:ext cx="8677275" cy="628109"/>
          </a:xfrm>
        </p:spPr>
        <p:txBody>
          <a:bodyPr>
            <a:normAutofit/>
          </a:bodyPr>
          <a:lstStyle/>
          <a:p>
            <a:r>
              <a:rPr lang="en-US" sz="3200" dirty="0"/>
              <a:t>Our children and young people (cont’d).</a:t>
            </a:r>
            <a:endParaRPr lang="en-GB" sz="3200" dirty="0"/>
          </a:p>
        </p:txBody>
      </p:sp>
      <p:pic>
        <p:nvPicPr>
          <p:cNvPr id="4" name="Picture 3">
            <a:extLst>
              <a:ext uri="{FF2B5EF4-FFF2-40B4-BE49-F238E27FC236}">
                <a16:creationId xmlns:a16="http://schemas.microsoft.com/office/drawing/2014/main" id="{9A508FBB-0FE4-CA02-6FDC-CCCFC684DB99}"/>
              </a:ext>
            </a:extLst>
          </p:cNvPr>
          <p:cNvPicPr>
            <a:picLocks noChangeAspect="1"/>
          </p:cNvPicPr>
          <p:nvPr/>
        </p:nvPicPr>
        <p:blipFill>
          <a:blip r:embed="rId3"/>
          <a:stretch>
            <a:fillRect/>
          </a:stretch>
        </p:blipFill>
        <p:spPr>
          <a:xfrm>
            <a:off x="324857" y="1026926"/>
            <a:ext cx="1117863" cy="957539"/>
          </a:xfrm>
          <a:prstGeom prst="rect">
            <a:avLst/>
          </a:prstGeom>
          <a:effectLst>
            <a:glow rad="101600">
              <a:schemeClr val="accent4">
                <a:satMod val="175000"/>
                <a:alpha val="40000"/>
              </a:schemeClr>
            </a:glow>
          </a:effectLst>
        </p:spPr>
      </p:pic>
      <p:sp>
        <p:nvSpPr>
          <p:cNvPr id="6" name="TextBox 5">
            <a:extLst>
              <a:ext uri="{FF2B5EF4-FFF2-40B4-BE49-F238E27FC236}">
                <a16:creationId xmlns:a16="http://schemas.microsoft.com/office/drawing/2014/main" id="{D344B34D-BE09-865D-7733-D84F9EC92742}"/>
              </a:ext>
            </a:extLst>
          </p:cNvPr>
          <p:cNvSpPr txBox="1"/>
          <p:nvPr/>
        </p:nvSpPr>
        <p:spPr>
          <a:xfrm>
            <a:off x="1552575" y="963427"/>
            <a:ext cx="6438900" cy="646331"/>
          </a:xfrm>
          <a:prstGeom prst="rect">
            <a:avLst/>
          </a:prstGeom>
          <a:noFill/>
        </p:spPr>
        <p:txBody>
          <a:bodyPr wrap="square">
            <a:spAutoFit/>
          </a:bodyPr>
          <a:lstStyle/>
          <a:p>
            <a:pPr marL="285750" lvl="0" indent="-285750">
              <a:lnSpc>
                <a:spcPct val="100000"/>
              </a:lnSpc>
              <a:buFont typeface="Arial" panose="020B0604020202020204" pitchFamily="34" charset="0"/>
              <a:buChar char="•"/>
            </a:pPr>
            <a:r>
              <a:rPr lang="en-GB" dirty="0">
                <a:latin typeface="Arial" panose="020B0604020202020204" pitchFamily="34" charset="0"/>
                <a:cs typeface="Arial" panose="020B0604020202020204" pitchFamily="34" charset="0"/>
              </a:rPr>
              <a:t>Almost a third of EHCPs (1,335) - are for young people in Year 12 and above, aged 15/16 to 25 years old.</a:t>
            </a:r>
            <a:r>
              <a:rPr lang="en-GB" dirty="0">
                <a:solidFill>
                  <a:srgbClr val="FF0000"/>
                </a:solidFill>
                <a:latin typeface="Arial" panose="020B0604020202020204" pitchFamily="34" charset="0"/>
                <a:cs typeface="Arial" panose="020B0604020202020204" pitchFamily="34" charset="0"/>
              </a:rPr>
              <a:t> </a:t>
            </a:r>
            <a:endParaRPr lang="en-GB" sz="1400" dirty="0">
              <a:solidFill>
                <a:srgbClr val="FF0000"/>
              </a:solidFill>
            </a:endParaRPr>
          </a:p>
        </p:txBody>
      </p:sp>
      <p:pic>
        <p:nvPicPr>
          <p:cNvPr id="2050" name="Picture 2">
            <a:extLst>
              <a:ext uri="{FF2B5EF4-FFF2-40B4-BE49-F238E27FC236}">
                <a16:creationId xmlns:a16="http://schemas.microsoft.com/office/drawing/2014/main" id="{66A8DF24-2C7B-4D62-3B89-131CF70FF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709" y="1739899"/>
            <a:ext cx="3907791" cy="2298701"/>
          </a:xfrm>
          <a:prstGeom prst="rect">
            <a:avLst/>
          </a:prstGeom>
          <a:noFill/>
          <a:ln>
            <a:noFill/>
          </a:ln>
          <a:effectLst>
            <a:glow rad="139700">
              <a:schemeClr val="accent4">
                <a:satMod val="175000"/>
                <a:alpha val="22000"/>
              </a:schemeClr>
            </a:glo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B856CE-33D9-0D17-1AD5-AD410BBE2CF7}"/>
              </a:ext>
            </a:extLst>
          </p:cNvPr>
          <p:cNvPicPr>
            <a:picLocks noChangeAspect="1"/>
          </p:cNvPicPr>
          <p:nvPr/>
        </p:nvPicPr>
        <p:blipFill>
          <a:blip r:embed="rId5"/>
          <a:stretch>
            <a:fillRect/>
          </a:stretch>
        </p:blipFill>
        <p:spPr>
          <a:xfrm>
            <a:off x="911658" y="4750026"/>
            <a:ext cx="3028971" cy="1758664"/>
          </a:xfrm>
          <a:prstGeom prst="rect">
            <a:avLst/>
          </a:prstGeom>
          <a:effectLst>
            <a:glow rad="101600">
              <a:schemeClr val="accent3">
                <a:satMod val="175000"/>
                <a:alpha val="40000"/>
              </a:schemeClr>
            </a:glow>
          </a:effectLst>
        </p:spPr>
      </p:pic>
      <p:pic>
        <p:nvPicPr>
          <p:cNvPr id="8" name="Content Placeholder 3">
            <a:extLst>
              <a:ext uri="{FF2B5EF4-FFF2-40B4-BE49-F238E27FC236}">
                <a16:creationId xmlns:a16="http://schemas.microsoft.com/office/drawing/2014/main" id="{F71D8E95-5D3A-F9BF-5125-31BDA1285318}"/>
              </a:ext>
            </a:extLst>
          </p:cNvPr>
          <p:cNvPicPr>
            <a:picLocks noChangeAspect="1"/>
          </p:cNvPicPr>
          <p:nvPr/>
        </p:nvPicPr>
        <p:blipFill>
          <a:blip r:embed="rId6"/>
          <a:stretch>
            <a:fillRect/>
          </a:stretch>
        </p:blipFill>
        <p:spPr>
          <a:xfrm>
            <a:off x="6481607" y="5350949"/>
            <a:ext cx="1509868" cy="1320186"/>
          </a:xfrm>
          <a:prstGeom prst="rect">
            <a:avLst/>
          </a:prstGeom>
          <a:effectLst>
            <a:glow rad="673100">
              <a:schemeClr val="accent1">
                <a:satMod val="175000"/>
                <a:alpha val="20000"/>
              </a:schemeClr>
            </a:glow>
          </a:effectLst>
        </p:spPr>
      </p:pic>
      <p:sp>
        <p:nvSpPr>
          <p:cNvPr id="10" name="TextBox 9">
            <a:extLst>
              <a:ext uri="{FF2B5EF4-FFF2-40B4-BE49-F238E27FC236}">
                <a16:creationId xmlns:a16="http://schemas.microsoft.com/office/drawing/2014/main" id="{5CAADE71-D607-3C93-0139-CEA81138A6C5}"/>
              </a:ext>
            </a:extLst>
          </p:cNvPr>
          <p:cNvSpPr txBox="1"/>
          <p:nvPr/>
        </p:nvSpPr>
        <p:spPr>
          <a:xfrm>
            <a:off x="4657725" y="4416862"/>
            <a:ext cx="3971925"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23% of the 16 to 17 year olds with an EHCP are open to children’s social care. </a:t>
            </a:r>
            <a:endParaRPr kumimoji="0" lang="en-GB"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5A0A985-B498-F246-63A1-7C4F203F3620}"/>
              </a:ext>
            </a:extLst>
          </p:cNvPr>
          <p:cNvSpPr txBox="1"/>
          <p:nvPr/>
        </p:nvSpPr>
        <p:spPr>
          <a:xfrm>
            <a:off x="100014" y="6486469"/>
            <a:ext cx="5976936" cy="369332"/>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Most prevalent primary needs are ASD, then SEMH</a:t>
            </a:r>
            <a:endParaRPr lang="en-GB" dirty="0"/>
          </a:p>
        </p:txBody>
      </p:sp>
      <p:sp>
        <p:nvSpPr>
          <p:cNvPr id="14" name="TextBox 13">
            <a:extLst>
              <a:ext uri="{FF2B5EF4-FFF2-40B4-BE49-F238E27FC236}">
                <a16:creationId xmlns:a16="http://schemas.microsoft.com/office/drawing/2014/main" id="{9BFD5C44-B56F-C147-18E9-78C163B69970}"/>
              </a:ext>
            </a:extLst>
          </p:cNvPr>
          <p:cNvSpPr txBox="1"/>
          <p:nvPr/>
        </p:nvSpPr>
        <p:spPr>
          <a:xfrm>
            <a:off x="119064" y="2074767"/>
            <a:ext cx="4452936" cy="2831544"/>
          </a:xfrm>
          <a:prstGeom prst="rect">
            <a:avLst/>
          </a:prstGeom>
          <a:noFill/>
        </p:spPr>
        <p:txBody>
          <a:bodyPr wrap="square">
            <a:spAutoFit/>
          </a:bodyPr>
          <a:lstStyle/>
          <a:p>
            <a:pPr marL="285750" indent="-285750">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Two thirds of these young people are in Education, Employment or Training.</a:t>
            </a:r>
          </a:p>
          <a:p>
            <a:pPr marL="742950" lvl="1" indent="-285750">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EET figures (across the country) are always low in September, reflecting the tracking / cohort position at this point in the year. </a:t>
            </a:r>
          </a:p>
          <a:p>
            <a:pPr marL="742950" lvl="1" indent="-285750">
              <a:buFont typeface="Arial" panose="020B0604020202020204" pitchFamily="34" charset="0"/>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Sheffield College is our largest post 16 provider (approx. 400 students with EHCPs), followed by Sheaf Training (approx. 145).</a:t>
            </a:r>
          </a:p>
          <a:p>
            <a:pPr marL="742950" lvl="1"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32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8CA5-8CAC-4DF7-AC61-A0B2D38F293E}"/>
              </a:ext>
            </a:extLst>
          </p:cNvPr>
          <p:cNvSpPr>
            <a:spLocks noGrp="1"/>
          </p:cNvSpPr>
          <p:nvPr>
            <p:ph type="title"/>
          </p:nvPr>
        </p:nvSpPr>
        <p:spPr>
          <a:xfrm>
            <a:off x="628650" y="365126"/>
            <a:ext cx="7886700" cy="715582"/>
          </a:xfrm>
        </p:spPr>
        <p:txBody>
          <a:bodyPr/>
          <a:lstStyle/>
          <a:p>
            <a:r>
              <a:rPr lang="en-GB" dirty="0"/>
              <a:t>APP Governance structure</a:t>
            </a:r>
          </a:p>
        </p:txBody>
      </p:sp>
      <p:sp>
        <p:nvSpPr>
          <p:cNvPr id="7" name="TextBox 6">
            <a:extLst>
              <a:ext uri="{FF2B5EF4-FFF2-40B4-BE49-F238E27FC236}">
                <a16:creationId xmlns:a16="http://schemas.microsoft.com/office/drawing/2014/main" id="{39D413D6-09C1-477C-963C-78438BDA74EF}"/>
              </a:ext>
            </a:extLst>
          </p:cNvPr>
          <p:cNvSpPr txBox="1"/>
          <p:nvPr/>
        </p:nvSpPr>
        <p:spPr>
          <a:xfrm>
            <a:off x="2975775" y="1365639"/>
            <a:ext cx="3191425" cy="323165"/>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GB" sz="1500" b="1" dirty="0"/>
              <a:t>Inclusion Improvement Board</a:t>
            </a:r>
          </a:p>
        </p:txBody>
      </p:sp>
      <p:sp>
        <p:nvSpPr>
          <p:cNvPr id="9" name="TextBox 8">
            <a:extLst>
              <a:ext uri="{FF2B5EF4-FFF2-40B4-BE49-F238E27FC236}">
                <a16:creationId xmlns:a16="http://schemas.microsoft.com/office/drawing/2014/main" id="{B1114181-EB22-48EF-B054-EDB67943BE84}"/>
              </a:ext>
            </a:extLst>
          </p:cNvPr>
          <p:cNvSpPr txBox="1"/>
          <p:nvPr/>
        </p:nvSpPr>
        <p:spPr>
          <a:xfrm>
            <a:off x="261960" y="3505370"/>
            <a:ext cx="1438502" cy="1131079"/>
          </a:xfrm>
          <a:prstGeom prst="rect">
            <a:avLst/>
          </a:prstGeom>
          <a:solidFill>
            <a:schemeClr val="accent6">
              <a:lumMod val="60000"/>
              <a:lumOff val="40000"/>
            </a:schemeClr>
          </a:solidFill>
          <a:ln>
            <a:solidFill>
              <a:schemeClr val="tx1"/>
            </a:solidFill>
          </a:ln>
        </p:spPr>
        <p:txBody>
          <a:bodyPr wrap="square" rtlCol="0">
            <a:spAutoFit/>
          </a:bodyPr>
          <a:lstStyle/>
          <a:p>
            <a:pPr algn="ctr"/>
            <a:endParaRPr lang="en-GB" sz="1350" dirty="0"/>
          </a:p>
          <a:p>
            <a:pPr algn="ctr"/>
            <a:r>
              <a:rPr lang="en-GB" sz="1350" dirty="0"/>
              <a:t>1. Preparation for Adulthood workstream</a:t>
            </a:r>
          </a:p>
          <a:p>
            <a:pPr algn="ctr"/>
            <a:endParaRPr lang="en-GB" sz="1350" dirty="0"/>
          </a:p>
        </p:txBody>
      </p:sp>
      <p:sp>
        <p:nvSpPr>
          <p:cNvPr id="10" name="TextBox 9">
            <a:extLst>
              <a:ext uri="{FF2B5EF4-FFF2-40B4-BE49-F238E27FC236}">
                <a16:creationId xmlns:a16="http://schemas.microsoft.com/office/drawing/2014/main" id="{C9AF2F2E-7CC8-472A-8EF7-2E94596CFCDE}"/>
              </a:ext>
            </a:extLst>
          </p:cNvPr>
          <p:cNvSpPr txBox="1"/>
          <p:nvPr/>
        </p:nvSpPr>
        <p:spPr>
          <a:xfrm>
            <a:off x="1970125" y="3512639"/>
            <a:ext cx="1438502" cy="1131079"/>
          </a:xfrm>
          <a:prstGeom prst="rect">
            <a:avLst/>
          </a:prstGeom>
          <a:solidFill>
            <a:schemeClr val="accent6">
              <a:lumMod val="60000"/>
              <a:lumOff val="40000"/>
            </a:schemeClr>
          </a:solidFill>
          <a:ln>
            <a:solidFill>
              <a:schemeClr val="tx1"/>
            </a:solidFill>
          </a:ln>
        </p:spPr>
        <p:txBody>
          <a:bodyPr wrap="square" rtlCol="0">
            <a:spAutoFit/>
          </a:bodyPr>
          <a:lstStyle/>
          <a:p>
            <a:pPr algn="ctr"/>
            <a:endParaRPr lang="en-GB" sz="1350" dirty="0"/>
          </a:p>
          <a:p>
            <a:pPr algn="ctr"/>
            <a:r>
              <a:rPr lang="en-GB" sz="1350" dirty="0"/>
              <a:t>2. Post 16 opportunities workstream</a:t>
            </a:r>
          </a:p>
          <a:p>
            <a:pPr algn="ctr"/>
            <a:endParaRPr lang="en-GB" sz="1350" dirty="0"/>
          </a:p>
        </p:txBody>
      </p:sp>
      <p:sp>
        <p:nvSpPr>
          <p:cNvPr id="11" name="TextBox 10">
            <a:extLst>
              <a:ext uri="{FF2B5EF4-FFF2-40B4-BE49-F238E27FC236}">
                <a16:creationId xmlns:a16="http://schemas.microsoft.com/office/drawing/2014/main" id="{266A41C5-D865-4AD6-BE98-450273A75D80}"/>
              </a:ext>
            </a:extLst>
          </p:cNvPr>
          <p:cNvSpPr txBox="1"/>
          <p:nvPr/>
        </p:nvSpPr>
        <p:spPr>
          <a:xfrm>
            <a:off x="7524681" y="3512639"/>
            <a:ext cx="1228539" cy="1138773"/>
          </a:xfrm>
          <a:prstGeom prst="rect">
            <a:avLst/>
          </a:prstGeom>
          <a:solidFill>
            <a:schemeClr val="accent6">
              <a:lumMod val="60000"/>
              <a:lumOff val="40000"/>
            </a:schemeClr>
          </a:solidFill>
          <a:ln>
            <a:solidFill>
              <a:schemeClr val="tx1"/>
            </a:solidFill>
          </a:ln>
        </p:spPr>
        <p:txBody>
          <a:bodyPr wrap="square" rtlCol="0">
            <a:spAutoFit/>
          </a:bodyPr>
          <a:lstStyle/>
          <a:p>
            <a:pPr algn="ctr"/>
            <a:endParaRPr lang="en-GB" sz="600" dirty="0"/>
          </a:p>
          <a:p>
            <a:pPr algn="ctr"/>
            <a:r>
              <a:rPr lang="en-GB" sz="1350" dirty="0"/>
              <a:t>5. Multi-agency staff development</a:t>
            </a:r>
          </a:p>
          <a:p>
            <a:pPr algn="ctr"/>
            <a:r>
              <a:rPr lang="en-GB" sz="1350" dirty="0"/>
              <a:t>Workstream</a:t>
            </a:r>
          </a:p>
          <a:p>
            <a:endParaRPr lang="en-GB" sz="800" dirty="0"/>
          </a:p>
        </p:txBody>
      </p:sp>
      <p:sp>
        <p:nvSpPr>
          <p:cNvPr id="12" name="TextBox 11">
            <a:extLst>
              <a:ext uri="{FF2B5EF4-FFF2-40B4-BE49-F238E27FC236}">
                <a16:creationId xmlns:a16="http://schemas.microsoft.com/office/drawing/2014/main" id="{4166E872-1951-41F6-8E0D-8234A8F3F0E9}"/>
              </a:ext>
            </a:extLst>
          </p:cNvPr>
          <p:cNvSpPr txBox="1"/>
          <p:nvPr/>
        </p:nvSpPr>
        <p:spPr>
          <a:xfrm>
            <a:off x="5679252" y="3545799"/>
            <a:ext cx="1544319" cy="1107996"/>
          </a:xfrm>
          <a:prstGeom prst="rect">
            <a:avLst/>
          </a:prstGeom>
          <a:solidFill>
            <a:schemeClr val="accent6">
              <a:lumMod val="60000"/>
              <a:lumOff val="40000"/>
            </a:schemeClr>
          </a:solidFill>
          <a:ln>
            <a:solidFill>
              <a:schemeClr val="tx1"/>
            </a:solidFill>
          </a:ln>
        </p:spPr>
        <p:txBody>
          <a:bodyPr wrap="square" rtlCol="0">
            <a:spAutoFit/>
          </a:bodyPr>
          <a:lstStyle/>
          <a:p>
            <a:pPr algn="ctr"/>
            <a:endParaRPr lang="en-GB" sz="600" dirty="0"/>
          </a:p>
          <a:p>
            <a:pPr algn="ctr"/>
            <a:r>
              <a:rPr lang="en-GB" sz="1350" dirty="0"/>
              <a:t>4. Co-production,  communication &amp; information workstream</a:t>
            </a:r>
          </a:p>
          <a:p>
            <a:endParaRPr lang="en-GB" sz="600" dirty="0"/>
          </a:p>
        </p:txBody>
      </p:sp>
      <p:sp>
        <p:nvSpPr>
          <p:cNvPr id="13" name="TextBox 12">
            <a:extLst>
              <a:ext uri="{FF2B5EF4-FFF2-40B4-BE49-F238E27FC236}">
                <a16:creationId xmlns:a16="http://schemas.microsoft.com/office/drawing/2014/main" id="{84F8B5CA-29F4-4230-93CC-9B63BE474D96}"/>
              </a:ext>
            </a:extLst>
          </p:cNvPr>
          <p:cNvSpPr txBox="1"/>
          <p:nvPr/>
        </p:nvSpPr>
        <p:spPr>
          <a:xfrm>
            <a:off x="3898153" y="3534687"/>
            <a:ext cx="1347694" cy="1131079"/>
          </a:xfrm>
          <a:prstGeom prst="rect">
            <a:avLst/>
          </a:prstGeom>
          <a:solidFill>
            <a:schemeClr val="accent6">
              <a:lumMod val="60000"/>
              <a:lumOff val="40000"/>
            </a:schemeClr>
          </a:solidFill>
          <a:ln>
            <a:solidFill>
              <a:schemeClr val="tx1"/>
            </a:solidFill>
          </a:ln>
        </p:spPr>
        <p:txBody>
          <a:bodyPr wrap="square" rtlCol="0">
            <a:spAutoFit/>
          </a:bodyPr>
          <a:lstStyle/>
          <a:p>
            <a:pPr algn="ctr"/>
            <a:endParaRPr lang="en-GB" sz="1350" dirty="0"/>
          </a:p>
          <a:p>
            <a:pPr algn="ctr"/>
            <a:r>
              <a:rPr lang="en-GB" sz="1350" dirty="0"/>
              <a:t>3. Transition processes workstream</a:t>
            </a:r>
          </a:p>
          <a:p>
            <a:endParaRPr lang="en-GB" sz="1350" dirty="0"/>
          </a:p>
        </p:txBody>
      </p:sp>
      <p:cxnSp>
        <p:nvCxnSpPr>
          <p:cNvPr id="25" name="Straight Connector 24">
            <a:extLst>
              <a:ext uri="{FF2B5EF4-FFF2-40B4-BE49-F238E27FC236}">
                <a16:creationId xmlns:a16="http://schemas.microsoft.com/office/drawing/2014/main" id="{EC40FF6C-0F74-4F41-BAB8-187B701C1E38}"/>
              </a:ext>
            </a:extLst>
          </p:cNvPr>
          <p:cNvCxnSpPr>
            <a:cxnSpLocks/>
          </p:cNvCxnSpPr>
          <p:nvPr/>
        </p:nvCxnSpPr>
        <p:spPr>
          <a:xfrm flipV="1">
            <a:off x="803604" y="3016554"/>
            <a:ext cx="7362825" cy="22225"/>
          </a:xfrm>
          <a:prstGeom prst="line">
            <a:avLst/>
          </a:prstGeom>
          <a:ln w="34925"/>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7FA66F74-9A18-4AB6-8846-01851255B226}"/>
              </a:ext>
            </a:extLst>
          </p:cNvPr>
          <p:cNvSpPr txBox="1"/>
          <p:nvPr/>
        </p:nvSpPr>
        <p:spPr>
          <a:xfrm>
            <a:off x="318612" y="1923033"/>
            <a:ext cx="1729059" cy="715581"/>
          </a:xfrm>
          <a:prstGeom prst="rect">
            <a:avLst/>
          </a:prstGeom>
          <a:solidFill>
            <a:schemeClr val="accent6">
              <a:lumMod val="60000"/>
              <a:lumOff val="40000"/>
            </a:schemeClr>
          </a:solidFill>
          <a:ln>
            <a:solidFill>
              <a:schemeClr val="tx1"/>
            </a:solidFill>
          </a:ln>
        </p:spPr>
        <p:txBody>
          <a:bodyPr wrap="square" rtlCol="0">
            <a:spAutoFit/>
          </a:bodyPr>
          <a:lstStyle/>
          <a:p>
            <a:r>
              <a:rPr lang="en-GB" sz="1350" dirty="0"/>
              <a:t>Learn Sheffield and school partnership meetings</a:t>
            </a:r>
          </a:p>
        </p:txBody>
      </p:sp>
      <p:sp>
        <p:nvSpPr>
          <p:cNvPr id="43" name="TextBox 42">
            <a:extLst>
              <a:ext uri="{FF2B5EF4-FFF2-40B4-BE49-F238E27FC236}">
                <a16:creationId xmlns:a16="http://schemas.microsoft.com/office/drawing/2014/main" id="{14347BAA-FD8C-4879-B689-A81CB10BD8F1}"/>
              </a:ext>
            </a:extLst>
          </p:cNvPr>
          <p:cNvSpPr txBox="1"/>
          <p:nvPr/>
        </p:nvSpPr>
        <p:spPr>
          <a:xfrm>
            <a:off x="2976288" y="2018669"/>
            <a:ext cx="3191424" cy="323165"/>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GB" sz="1500" b="1" dirty="0"/>
              <a:t>SEND Transitions Group</a:t>
            </a:r>
          </a:p>
        </p:txBody>
      </p:sp>
      <p:cxnSp>
        <p:nvCxnSpPr>
          <p:cNvPr id="45" name="Straight Arrow Connector 44">
            <a:extLst>
              <a:ext uri="{FF2B5EF4-FFF2-40B4-BE49-F238E27FC236}">
                <a16:creationId xmlns:a16="http://schemas.microsoft.com/office/drawing/2014/main" id="{C276F37D-410D-4A2C-8DFF-A5B7E2AFC43A}"/>
              </a:ext>
            </a:extLst>
          </p:cNvPr>
          <p:cNvCxnSpPr>
            <a:stCxn id="43" idx="0"/>
            <a:endCxn id="7" idx="2"/>
          </p:cNvCxnSpPr>
          <p:nvPr/>
        </p:nvCxnSpPr>
        <p:spPr>
          <a:xfrm flipH="1" flipV="1">
            <a:off x="4571488" y="1688804"/>
            <a:ext cx="512" cy="329865"/>
          </a:xfrm>
          <a:prstGeom prst="straightConnector1">
            <a:avLst/>
          </a:prstGeom>
          <a:ln w="34925">
            <a:tailEnd type="none"/>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364FC5F9-35A4-4E1D-9EBE-DAD3C862EC1E}"/>
              </a:ext>
            </a:extLst>
          </p:cNvPr>
          <p:cNvCxnSpPr>
            <a:cxnSpLocks/>
            <a:endCxn id="43" idx="1"/>
          </p:cNvCxnSpPr>
          <p:nvPr/>
        </p:nvCxnSpPr>
        <p:spPr>
          <a:xfrm>
            <a:off x="2057400" y="2180252"/>
            <a:ext cx="918888" cy="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25B6546-E27C-4057-8C64-0FC66C21F7FC}"/>
              </a:ext>
            </a:extLst>
          </p:cNvPr>
          <p:cNvCxnSpPr>
            <a:cxnSpLocks/>
            <a:stCxn id="13" idx="0"/>
          </p:cNvCxnSpPr>
          <p:nvPr/>
        </p:nvCxnSpPr>
        <p:spPr>
          <a:xfrm flipH="1" flipV="1">
            <a:off x="4564037" y="2351081"/>
            <a:ext cx="7963" cy="1183606"/>
          </a:xfrm>
          <a:prstGeom prst="straightConnector1">
            <a:avLst/>
          </a:prstGeom>
          <a:ln w="34925">
            <a:tailEnd type="non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83685F63-F0A1-4DDC-9692-8514E7314376}"/>
              </a:ext>
            </a:extLst>
          </p:cNvPr>
          <p:cNvCxnSpPr>
            <a:cxnSpLocks/>
          </p:cNvCxnSpPr>
          <p:nvPr/>
        </p:nvCxnSpPr>
        <p:spPr>
          <a:xfrm flipV="1">
            <a:off x="6355477" y="3027666"/>
            <a:ext cx="9755" cy="477704"/>
          </a:xfrm>
          <a:prstGeom prst="straightConnector1">
            <a:avLst/>
          </a:prstGeom>
          <a:ln w="34925">
            <a:tailEnd type="non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EBCAE90C-CADB-4869-A71A-C198B38D5741}"/>
              </a:ext>
            </a:extLst>
          </p:cNvPr>
          <p:cNvCxnSpPr>
            <a:cxnSpLocks/>
          </p:cNvCxnSpPr>
          <p:nvPr/>
        </p:nvCxnSpPr>
        <p:spPr>
          <a:xfrm flipH="1" flipV="1">
            <a:off x="8185453" y="2998349"/>
            <a:ext cx="1" cy="507021"/>
          </a:xfrm>
          <a:prstGeom prst="straightConnector1">
            <a:avLst/>
          </a:prstGeom>
          <a:ln w="34925">
            <a:tailEnd type="non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B7B2808F-218E-4644-8459-506486AB8AAB}"/>
              </a:ext>
            </a:extLst>
          </p:cNvPr>
          <p:cNvCxnSpPr>
            <a:cxnSpLocks/>
          </p:cNvCxnSpPr>
          <p:nvPr/>
        </p:nvCxnSpPr>
        <p:spPr>
          <a:xfrm flipH="1" flipV="1">
            <a:off x="2689376" y="3027666"/>
            <a:ext cx="1" cy="507021"/>
          </a:xfrm>
          <a:prstGeom prst="straightConnector1">
            <a:avLst/>
          </a:prstGeom>
          <a:ln w="34925">
            <a:tailEnd type="non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CB99C477-9802-41BB-9222-7D5469D1C2D8}"/>
              </a:ext>
            </a:extLst>
          </p:cNvPr>
          <p:cNvCxnSpPr>
            <a:cxnSpLocks/>
          </p:cNvCxnSpPr>
          <p:nvPr/>
        </p:nvCxnSpPr>
        <p:spPr>
          <a:xfrm flipH="1" flipV="1">
            <a:off x="822628" y="3005618"/>
            <a:ext cx="1" cy="507021"/>
          </a:xfrm>
          <a:prstGeom prst="straightConnector1">
            <a:avLst/>
          </a:prstGeom>
          <a:ln w="34925">
            <a:tailEnd type="non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5CD50147-B301-430A-B00A-D63C71A1EA27}"/>
              </a:ext>
            </a:extLst>
          </p:cNvPr>
          <p:cNvSpPr txBox="1"/>
          <p:nvPr/>
        </p:nvSpPr>
        <p:spPr>
          <a:xfrm>
            <a:off x="241393" y="5018836"/>
            <a:ext cx="8523089" cy="530915"/>
          </a:xfrm>
          <a:prstGeom prst="rect">
            <a:avLst/>
          </a:prstGeom>
          <a:solidFill>
            <a:schemeClr val="accent6">
              <a:lumMod val="60000"/>
              <a:lumOff val="40000"/>
            </a:schemeClr>
          </a:solidFill>
          <a:ln>
            <a:solidFill>
              <a:schemeClr val="tx1"/>
            </a:solidFill>
          </a:ln>
        </p:spPr>
        <p:txBody>
          <a:bodyPr wrap="square" rtlCol="0">
            <a:spAutoFit/>
          </a:bodyPr>
          <a:lstStyle/>
          <a:p>
            <a:r>
              <a:rPr lang="en-GB" sz="1350" dirty="0"/>
              <a:t>Co-production will run through all workstreams. It will be coordinated through workstream 4.</a:t>
            </a:r>
          </a:p>
          <a:p>
            <a:r>
              <a:rPr lang="en-GB" sz="1350" dirty="0"/>
              <a:t>All workstreams will work to Sheffield’s </a:t>
            </a:r>
            <a:r>
              <a:rPr lang="en-GB" sz="1350" dirty="0">
                <a:hlinkClick r:id="rId3"/>
              </a:rPr>
              <a:t>Co-production Charter </a:t>
            </a:r>
            <a:r>
              <a:rPr lang="en-GB" sz="1350" dirty="0"/>
              <a:t>and </a:t>
            </a:r>
            <a:r>
              <a:rPr lang="en-GB" sz="1350" dirty="0">
                <a:hlinkClick r:id="rId4"/>
              </a:rPr>
              <a:t>Transition Principles</a:t>
            </a:r>
            <a:r>
              <a:rPr lang="en-GB" sz="1350" dirty="0"/>
              <a:t>.</a:t>
            </a:r>
            <a:r>
              <a:rPr lang="en-GB" sz="1500" dirty="0"/>
              <a:t> </a:t>
            </a:r>
          </a:p>
        </p:txBody>
      </p:sp>
      <p:sp>
        <p:nvSpPr>
          <p:cNvPr id="15" name="TextBox 14">
            <a:extLst>
              <a:ext uri="{FF2B5EF4-FFF2-40B4-BE49-F238E27FC236}">
                <a16:creationId xmlns:a16="http://schemas.microsoft.com/office/drawing/2014/main" id="{68B19B4D-D517-D317-30DC-7523687B22E9}"/>
              </a:ext>
            </a:extLst>
          </p:cNvPr>
          <p:cNvSpPr txBox="1"/>
          <p:nvPr/>
        </p:nvSpPr>
        <p:spPr>
          <a:xfrm>
            <a:off x="373387" y="5728344"/>
            <a:ext cx="8090990" cy="861774"/>
          </a:xfrm>
          <a:prstGeom prst="rect">
            <a:avLst/>
          </a:prstGeom>
          <a:noFill/>
        </p:spPr>
        <p:txBody>
          <a:bodyPr wrap="square">
            <a:spAutoFit/>
          </a:bodyPr>
          <a:lstStyle/>
          <a:p>
            <a:pPr marL="285750" indent="-285750">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We have school/college representation in workstreams 1/5 and 2, and always welcome more across the APP.</a:t>
            </a:r>
            <a:endPar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47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737E-545E-41D5-85DC-7E0B8867FAD5}"/>
              </a:ext>
            </a:extLst>
          </p:cNvPr>
          <p:cNvSpPr>
            <a:spLocks noGrp="1"/>
          </p:cNvSpPr>
          <p:nvPr>
            <p:ph type="title"/>
          </p:nvPr>
        </p:nvSpPr>
        <p:spPr/>
        <p:txBody>
          <a:bodyPr/>
          <a:lstStyle/>
          <a:p>
            <a:r>
              <a:rPr lang="en-GB" dirty="0"/>
              <a:t>The Workstreams</a:t>
            </a:r>
          </a:p>
        </p:txBody>
      </p:sp>
      <p:sp>
        <p:nvSpPr>
          <p:cNvPr id="3" name="Content Placeholder 2">
            <a:extLst>
              <a:ext uri="{FF2B5EF4-FFF2-40B4-BE49-F238E27FC236}">
                <a16:creationId xmlns:a16="http://schemas.microsoft.com/office/drawing/2014/main" id="{49C905CA-DE15-46F1-B230-5C140FC74485}"/>
              </a:ext>
            </a:extLst>
          </p:cNvPr>
          <p:cNvSpPr>
            <a:spLocks noGrp="1"/>
          </p:cNvSpPr>
          <p:nvPr>
            <p:ph idx="1"/>
          </p:nvPr>
        </p:nvSpPr>
        <p:spPr>
          <a:xfrm>
            <a:off x="628649" y="1513591"/>
            <a:ext cx="8293281" cy="3500438"/>
          </a:xfrm>
        </p:spPr>
        <p:txBody>
          <a:bodyPr>
            <a:noAutofit/>
          </a:bodyPr>
          <a:lstStyle/>
          <a:p>
            <a:r>
              <a:rPr lang="en-GB" sz="2000" b="1" dirty="0">
                <a:latin typeface="Arial" panose="020B0604020202020204" pitchFamily="34" charset="0"/>
                <a:cs typeface="Arial" panose="020B0604020202020204" pitchFamily="34" charset="0"/>
              </a:rPr>
              <a:t>Preparation for Adulthood </a:t>
            </a:r>
            <a:r>
              <a:rPr lang="en-GB" sz="2000" dirty="0">
                <a:latin typeface="Arial" panose="020B0604020202020204" pitchFamily="34" charset="0"/>
                <a:cs typeface="Arial" panose="020B0604020202020204" pitchFamily="34" charset="0"/>
              </a:rPr>
              <a:t>- </a:t>
            </a:r>
            <a:r>
              <a:rPr lang="en-GB" sz="2000" dirty="0">
                <a:latin typeface="Arial" panose="020B0604020202020204" pitchFamily="34" charset="0"/>
                <a:ea typeface="Times New Roman" panose="02020603050405020304" pitchFamily="18" charset="0"/>
                <a:cs typeface="Arial" panose="020B0604020202020204" pitchFamily="34" charset="0"/>
              </a:rPr>
              <a:t>ensuring preparation for adulthood discussions begin at the earliest opportunity across the local area, leading to an earlier identification of need and improved support at key transition points. </a:t>
            </a:r>
          </a:p>
          <a:p>
            <a:r>
              <a:rPr lang="en-GB" sz="2000" b="1" dirty="0">
                <a:latin typeface="Arial" panose="020B0604020202020204" pitchFamily="34" charset="0"/>
                <a:cs typeface="Arial" panose="020B0604020202020204" pitchFamily="34" charset="0"/>
              </a:rPr>
              <a:t>Post 16 opportunities </a:t>
            </a:r>
            <a:r>
              <a:rPr lang="en-GB" sz="2000" dirty="0">
                <a:latin typeface="Arial" panose="020B0604020202020204" pitchFamily="34" charset="0"/>
                <a:cs typeface="Arial" panose="020B0604020202020204" pitchFamily="34" charset="0"/>
              </a:rPr>
              <a:t>- </a:t>
            </a:r>
            <a:r>
              <a:rPr lang="en-GB" sz="2000" dirty="0">
                <a:latin typeface="Arial" panose="020B0604020202020204" pitchFamily="34" charset="0"/>
                <a:ea typeface="Times New Roman" panose="02020603050405020304" pitchFamily="18" charset="0"/>
                <a:cs typeface="Arial" panose="020B0604020202020204" pitchFamily="34" charset="0"/>
              </a:rPr>
              <a:t>developing a shared and improved understanding of post 16 opportunities and gaps and creating new opportunities. </a:t>
            </a:r>
          </a:p>
          <a:p>
            <a:r>
              <a:rPr lang="en-GB" sz="2000" b="1" dirty="0">
                <a:latin typeface="Arial" panose="020B0604020202020204" pitchFamily="34" charset="0"/>
                <a:cs typeface="Arial" panose="020B0604020202020204" pitchFamily="34" charset="0"/>
              </a:rPr>
              <a:t>Transition processes</a:t>
            </a:r>
            <a:r>
              <a:rPr lang="en-GB" sz="2000" dirty="0">
                <a:latin typeface="Arial" panose="020B0604020202020204" pitchFamily="34" charset="0"/>
                <a:cs typeface="Arial" panose="020B0604020202020204" pitchFamily="34" charset="0"/>
              </a:rPr>
              <a:t>- </a:t>
            </a:r>
            <a:r>
              <a:rPr lang="en-GB" sz="2000" dirty="0">
                <a:latin typeface="Arial" panose="020B0604020202020204" pitchFamily="34" charset="0"/>
                <a:ea typeface="Calibri" panose="020F0502020204030204" pitchFamily="34" charset="0"/>
                <a:cs typeface="Arial" panose="020B0604020202020204" pitchFamily="34" charset="0"/>
              </a:rPr>
              <a:t>ensuring children and young people have a positive transition experience through strong partnership working. </a:t>
            </a:r>
          </a:p>
          <a:p>
            <a:r>
              <a:rPr lang="en-GB" sz="2000" b="1" dirty="0">
                <a:latin typeface="Arial" panose="020B0604020202020204" pitchFamily="34" charset="0"/>
                <a:cs typeface="Arial" panose="020B0604020202020204" pitchFamily="34" charset="0"/>
              </a:rPr>
              <a:t>Co-production, communication and information - </a:t>
            </a:r>
            <a:r>
              <a:rPr lang="en-GB" sz="2000" dirty="0">
                <a:latin typeface="Arial" panose="020B0604020202020204" pitchFamily="34" charset="0"/>
                <a:cs typeface="Arial" panose="020B0604020202020204" pitchFamily="34" charset="0"/>
              </a:rPr>
              <a:t>co-producing new and improved information, advice and guidance, and ensuring this is communicated </a:t>
            </a:r>
            <a:r>
              <a:rPr lang="en-GB" sz="2000" dirty="0">
                <a:latin typeface="Arial" panose="020B0604020202020204" pitchFamily="34" charset="0"/>
                <a:ea typeface="Times New Roman" panose="02020603050405020304" pitchFamily="18" charset="0"/>
                <a:cs typeface="Arial" panose="020B0604020202020204" pitchFamily="34" charset="0"/>
              </a:rPr>
              <a:t> to ensure that CYPF and across EHC understand the transition pathways and post 16 opportunities.  </a:t>
            </a:r>
          </a:p>
          <a:p>
            <a:r>
              <a:rPr lang="en-GB" sz="2000" b="1" dirty="0">
                <a:latin typeface="Arial" panose="020B0604020202020204" pitchFamily="34" charset="0"/>
                <a:cs typeface="Arial" panose="020B0604020202020204" pitchFamily="34" charset="0"/>
              </a:rPr>
              <a:t>Multi-agency staff development </a:t>
            </a:r>
            <a:r>
              <a:rPr lang="en-GB" sz="2000" dirty="0">
                <a:latin typeface="Arial" panose="020B0604020202020204" pitchFamily="34" charset="0"/>
                <a:cs typeface="Arial" panose="020B0604020202020204" pitchFamily="34" charset="0"/>
              </a:rPr>
              <a:t>– d</a:t>
            </a:r>
            <a:r>
              <a:rPr lang="en-GB" sz="2000" dirty="0">
                <a:latin typeface="Arial" panose="020B0604020202020204" pitchFamily="34" charset="0"/>
                <a:ea typeface="Times New Roman" panose="02020603050405020304" pitchFamily="18" charset="0"/>
                <a:cs typeface="Arial" panose="020B0604020202020204" pitchFamily="34" charset="0"/>
              </a:rPr>
              <a:t>eveloping and implementing a multi-agency training and development plan reflecting the outcomes of a skill gap analysis. </a:t>
            </a:r>
            <a:endParaRPr lang="en-GB" sz="2000" b="1" dirty="0">
              <a:latin typeface="Arial" panose="020B0604020202020204" pitchFamily="34" charset="0"/>
              <a:ea typeface="Times New Roman" panose="02020603050405020304" pitchFamily="18" charset="0"/>
              <a:cs typeface="Arial" panose="020B0604020202020204" pitchFamily="34" charset="0"/>
            </a:endParaRPr>
          </a:p>
          <a:p>
            <a:endParaRPr lang="en-GB" sz="1800" dirty="0"/>
          </a:p>
        </p:txBody>
      </p:sp>
    </p:spTree>
    <p:extLst>
      <p:ext uri="{BB962C8B-B14F-4D97-AF65-F5344CB8AC3E}">
        <p14:creationId xmlns:p14="http://schemas.microsoft.com/office/powerpoint/2010/main" val="418778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737E-545E-41D5-85DC-7E0B8867FAD5}"/>
              </a:ext>
            </a:extLst>
          </p:cNvPr>
          <p:cNvSpPr>
            <a:spLocks noGrp="1"/>
          </p:cNvSpPr>
          <p:nvPr>
            <p:ph type="title"/>
          </p:nvPr>
        </p:nvSpPr>
        <p:spPr>
          <a:xfrm>
            <a:off x="628649" y="142504"/>
            <a:ext cx="7886700" cy="1325563"/>
          </a:xfrm>
        </p:spPr>
        <p:txBody>
          <a:bodyPr/>
          <a:lstStyle/>
          <a:p>
            <a:r>
              <a:rPr lang="en-GB" dirty="0"/>
              <a:t>Selection of activity so far…</a:t>
            </a:r>
          </a:p>
        </p:txBody>
      </p:sp>
      <p:sp>
        <p:nvSpPr>
          <p:cNvPr id="3" name="Content Placeholder 2">
            <a:extLst>
              <a:ext uri="{FF2B5EF4-FFF2-40B4-BE49-F238E27FC236}">
                <a16:creationId xmlns:a16="http://schemas.microsoft.com/office/drawing/2014/main" id="{49C905CA-DE15-46F1-B230-5C140FC74485}"/>
              </a:ext>
            </a:extLst>
          </p:cNvPr>
          <p:cNvSpPr>
            <a:spLocks noGrp="1"/>
          </p:cNvSpPr>
          <p:nvPr>
            <p:ph idx="1"/>
          </p:nvPr>
        </p:nvSpPr>
        <p:spPr>
          <a:xfrm>
            <a:off x="628649" y="1181082"/>
            <a:ext cx="8293281" cy="3500438"/>
          </a:xfrm>
        </p:spPr>
        <p:txBody>
          <a:bodyPr>
            <a:noAutofit/>
          </a:bodyPr>
          <a:lstStyle/>
          <a:p>
            <a:r>
              <a:rPr lang="en-GB" sz="2000" dirty="0">
                <a:latin typeface="Arial" panose="020B0604020202020204" pitchFamily="34" charset="0"/>
                <a:cs typeface="Arial" panose="020B0604020202020204" pitchFamily="34" charset="0"/>
              </a:rPr>
              <a:t>Increasing engagement with young people - inc. setting up a new SEND Advisory Group for young people aged 13 – 25. </a:t>
            </a:r>
          </a:p>
          <a:p>
            <a:endParaRPr lang="en-GB" sz="5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Significant audit activity to understand Preparation for Adulthood (PFA) practice in EHCPs and annual reviews – combined with feedback from children, young people, families and professionals.</a:t>
            </a:r>
          </a:p>
          <a:p>
            <a:pPr lvl="1"/>
            <a:r>
              <a:rPr lang="en-GB" sz="1800" dirty="0">
                <a:latin typeface="Arial" panose="020B0604020202020204" pitchFamily="34" charset="0"/>
                <a:cs typeface="Arial" panose="020B0604020202020204" pitchFamily="34" charset="0"/>
              </a:rPr>
              <a:t>Key feedback related to confidence and understanding of PFA, the four areas that need to be considered within this, awareness and availability of opportunities, and the child or young person’s voice.</a:t>
            </a:r>
            <a:endParaRPr lang="en-GB" sz="1600" dirty="0">
              <a:latin typeface="Arial" panose="020B0604020202020204" pitchFamily="34" charset="0"/>
              <a:cs typeface="Arial" panose="020B0604020202020204" pitchFamily="34" charset="0"/>
            </a:endParaRPr>
          </a:p>
          <a:p>
            <a:endParaRPr lang="en-GB" sz="500" dirty="0">
              <a:latin typeface="Arial" panose="020B0604020202020204" pitchFamily="34" charset="0"/>
              <a:ea typeface="Times New Roman" panose="02020603050405020304" pitchFamily="18" charset="0"/>
              <a:cs typeface="Arial" panose="020B0604020202020204" pitchFamily="34" charset="0"/>
            </a:endParaRPr>
          </a:p>
          <a:p>
            <a:r>
              <a:rPr lang="en-GB" sz="2000" dirty="0">
                <a:latin typeface="Arial" panose="020B0604020202020204" pitchFamily="34" charset="0"/>
                <a:ea typeface="Times New Roman" panose="02020603050405020304" pitchFamily="18" charset="0"/>
                <a:cs typeface="Arial" panose="020B0604020202020204" pitchFamily="34" charset="0"/>
              </a:rPr>
              <a:t>Development of training and tools to support preparation for adulthood:</a:t>
            </a:r>
          </a:p>
          <a:p>
            <a:pPr marL="539750"/>
            <a:r>
              <a:rPr lang="en-GB" sz="1800" dirty="0">
                <a:latin typeface="Arial" panose="020B0604020202020204" pitchFamily="34" charset="0"/>
                <a:ea typeface="Times New Roman" panose="02020603050405020304" pitchFamily="18" charset="0"/>
                <a:cs typeface="Arial" panose="020B0604020202020204" pitchFamily="34" charset="0"/>
                <a:hlinkClick r:id="rId3"/>
              </a:rPr>
              <a:t>Preparation for Adulthood: What it is, the four areas to consider, and conversation prompts</a:t>
            </a:r>
            <a:endParaRPr lang="en-GB" sz="1800" dirty="0">
              <a:latin typeface="Arial" panose="020B0604020202020204" pitchFamily="34" charset="0"/>
              <a:ea typeface="Times New Roman" panose="02020603050405020304" pitchFamily="18" charset="0"/>
              <a:cs typeface="Arial" panose="020B0604020202020204" pitchFamily="34" charset="0"/>
            </a:endParaRPr>
          </a:p>
          <a:p>
            <a:pPr marL="539750"/>
            <a:r>
              <a:rPr lang="en-GB" sz="1800" dirty="0">
                <a:latin typeface="Arial" panose="020B0604020202020204" pitchFamily="34" charset="0"/>
                <a:ea typeface="Times New Roman" panose="02020603050405020304" pitchFamily="18" charset="0"/>
                <a:cs typeface="Arial" panose="020B0604020202020204" pitchFamily="34" charset="0"/>
              </a:rPr>
              <a:t>Changes to paperwork – EHCP and annual review paperwork and new guide (coming soon) and Extended Support Plan (</a:t>
            </a:r>
            <a:r>
              <a:rPr lang="en-GB" sz="1800" dirty="0">
                <a:latin typeface="Arial" panose="020B0604020202020204" pitchFamily="34" charset="0"/>
                <a:ea typeface="Times New Roman" panose="02020603050405020304" pitchFamily="18" charset="0"/>
                <a:cs typeface="Arial" panose="020B0604020202020204" pitchFamily="34" charset="0"/>
                <a:hlinkClick r:id="rId4"/>
              </a:rPr>
              <a:t>book training here</a:t>
            </a:r>
            <a:r>
              <a:rPr lang="en-GB" sz="1800" dirty="0">
                <a:latin typeface="Arial" panose="020B0604020202020204" pitchFamily="34" charset="0"/>
                <a:ea typeface="Times New Roman" panose="02020603050405020304" pitchFamily="18" charset="0"/>
                <a:cs typeface="Arial" panose="020B0604020202020204" pitchFamily="34" charset="0"/>
              </a:rPr>
              <a:t>) </a:t>
            </a:r>
          </a:p>
          <a:p>
            <a:pPr marL="539750"/>
            <a:r>
              <a:rPr lang="en-GB" sz="1800" dirty="0">
                <a:latin typeface="Arial" panose="020B0604020202020204" pitchFamily="34" charset="0"/>
                <a:ea typeface="Times New Roman" panose="02020603050405020304" pitchFamily="18" charset="0"/>
                <a:cs typeface="Arial" panose="020B0604020202020204" pitchFamily="34" charset="0"/>
              </a:rPr>
              <a:t>247 grid training (</a:t>
            </a:r>
            <a:r>
              <a:rPr lang="en-GB" sz="1800" dirty="0">
                <a:latin typeface="Arial" panose="020B0604020202020204" pitchFamily="34" charset="0"/>
                <a:ea typeface="Times New Roman" panose="02020603050405020304" pitchFamily="18" charset="0"/>
                <a:cs typeface="Arial" panose="020B0604020202020204" pitchFamily="34" charset="0"/>
                <a:hlinkClick r:id="rId4"/>
              </a:rPr>
              <a:t>book training here</a:t>
            </a:r>
            <a:r>
              <a:rPr lang="en-GB" sz="1800" dirty="0">
                <a:latin typeface="Arial" panose="020B0604020202020204" pitchFamily="34" charset="0"/>
                <a:ea typeface="Times New Roman" panose="02020603050405020304" pitchFamily="18" charset="0"/>
                <a:cs typeface="Arial" panose="020B0604020202020204" pitchFamily="34" charset="0"/>
              </a:rPr>
              <a:t>) </a:t>
            </a:r>
          </a:p>
          <a:p>
            <a:pPr marL="539750"/>
            <a:r>
              <a:rPr lang="en-GB" sz="1800" dirty="0">
                <a:latin typeface="Arial" panose="020B0604020202020204" pitchFamily="34" charset="0"/>
                <a:ea typeface="Times New Roman" panose="02020603050405020304" pitchFamily="18" charset="0"/>
                <a:cs typeface="Arial" panose="020B0604020202020204" pitchFamily="34" charset="0"/>
              </a:rPr>
              <a:t>SEND the basics – coming soon</a:t>
            </a:r>
          </a:p>
          <a:p>
            <a:endParaRPr lang="en-GB" sz="2000" dirty="0">
              <a:latin typeface="Arial" panose="020B0604020202020204" pitchFamily="34" charset="0"/>
              <a:ea typeface="Times New Roman" panose="02020603050405020304" pitchFamily="18" charset="0"/>
              <a:cs typeface="Arial" panose="020B0604020202020204" pitchFamily="34" charset="0"/>
            </a:endParaRPr>
          </a:p>
          <a:p>
            <a:endParaRPr lang="en-GB" sz="2000" dirty="0">
              <a:latin typeface="Arial" panose="020B0604020202020204" pitchFamily="34" charset="0"/>
              <a:ea typeface="Times New Roman" panose="02020603050405020304" pitchFamily="18" charset="0"/>
              <a:cs typeface="Arial" panose="020B0604020202020204" pitchFamily="34" charset="0"/>
            </a:endParaRPr>
          </a:p>
          <a:p>
            <a:endParaRPr lang="en-GB" sz="1800" dirty="0"/>
          </a:p>
        </p:txBody>
      </p:sp>
    </p:spTree>
    <p:extLst>
      <p:ext uri="{BB962C8B-B14F-4D97-AF65-F5344CB8AC3E}">
        <p14:creationId xmlns:p14="http://schemas.microsoft.com/office/powerpoint/2010/main" val="146643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737E-545E-41D5-85DC-7E0B8867FAD5}"/>
              </a:ext>
            </a:extLst>
          </p:cNvPr>
          <p:cNvSpPr>
            <a:spLocks noGrp="1"/>
          </p:cNvSpPr>
          <p:nvPr>
            <p:ph type="title"/>
          </p:nvPr>
        </p:nvSpPr>
        <p:spPr>
          <a:xfrm>
            <a:off x="545523" y="188028"/>
            <a:ext cx="8598477" cy="668315"/>
          </a:xfrm>
        </p:spPr>
        <p:txBody>
          <a:bodyPr/>
          <a:lstStyle/>
          <a:p>
            <a:r>
              <a:rPr lang="en-GB" dirty="0"/>
              <a:t>Selection of activity so far – cont.</a:t>
            </a:r>
          </a:p>
        </p:txBody>
      </p:sp>
      <p:sp>
        <p:nvSpPr>
          <p:cNvPr id="3" name="Content Placeholder 2">
            <a:extLst>
              <a:ext uri="{FF2B5EF4-FFF2-40B4-BE49-F238E27FC236}">
                <a16:creationId xmlns:a16="http://schemas.microsoft.com/office/drawing/2014/main" id="{49C905CA-DE15-46F1-B230-5C140FC74485}"/>
              </a:ext>
            </a:extLst>
          </p:cNvPr>
          <p:cNvSpPr>
            <a:spLocks noGrp="1"/>
          </p:cNvSpPr>
          <p:nvPr>
            <p:ph idx="1"/>
          </p:nvPr>
        </p:nvSpPr>
        <p:spPr>
          <a:xfrm>
            <a:off x="425359" y="944215"/>
            <a:ext cx="8718641" cy="5532437"/>
          </a:xfrm>
        </p:spPr>
        <p:txBody>
          <a:bodyPr>
            <a:noAutofit/>
          </a:bodyPr>
          <a:lstStyle/>
          <a:p>
            <a:r>
              <a:rPr lang="en-GB" sz="2000" dirty="0">
                <a:latin typeface="Arial" panose="020B0604020202020204" pitchFamily="34" charset="0"/>
                <a:cs typeface="Arial" panose="020B0604020202020204" pitchFamily="34" charset="0"/>
              </a:rPr>
              <a:t>More training coming soon - Preparation for Adulthood training from NDTI (National Development Team for Inclusion):</a:t>
            </a:r>
          </a:p>
          <a:p>
            <a:pPr marL="539750"/>
            <a:r>
              <a:rPr lang="en-GB" sz="2000" dirty="0">
                <a:latin typeface="Arial" panose="020B0604020202020204" pitchFamily="34" charset="0"/>
                <a:ea typeface="Times New Roman" panose="02020603050405020304" pitchFamily="18" charset="0"/>
                <a:cs typeface="Arial" panose="020B0604020202020204" pitchFamily="34" charset="0"/>
              </a:rPr>
              <a:t>28 April 2023 – Preparation for Adulthood training for special schools working with young people 16-19 years old. </a:t>
            </a:r>
          </a:p>
          <a:p>
            <a:pPr marL="539750"/>
            <a:r>
              <a:rPr lang="en-GB" sz="2000" dirty="0">
                <a:latin typeface="Arial" panose="020B0604020202020204" pitchFamily="34" charset="0"/>
                <a:ea typeface="Times New Roman" panose="02020603050405020304" pitchFamily="18" charset="0"/>
                <a:cs typeface="Arial" panose="020B0604020202020204" pitchFamily="34" charset="0"/>
              </a:rPr>
              <a:t>12 May 2023 – </a:t>
            </a:r>
            <a:r>
              <a:rPr lang="en-GB" sz="2000" dirty="0" err="1">
                <a:latin typeface="Arial" panose="020B0604020202020204" pitchFamily="34" charset="0"/>
                <a:ea typeface="Times New Roman" panose="02020603050405020304" pitchFamily="18" charset="0"/>
                <a:cs typeface="Arial" panose="020B0604020202020204" pitchFamily="34" charset="0"/>
              </a:rPr>
              <a:t>PfA</a:t>
            </a:r>
            <a:r>
              <a:rPr lang="en-GB" sz="2000" dirty="0">
                <a:latin typeface="Arial" panose="020B0604020202020204" pitchFamily="34" charset="0"/>
                <a:ea typeface="Times New Roman" panose="02020603050405020304" pitchFamily="18" charset="0"/>
                <a:cs typeface="Arial" panose="020B0604020202020204" pitchFamily="34" charset="0"/>
              </a:rPr>
              <a:t> training for primary and secondary schools, and the careers hub.</a:t>
            </a:r>
          </a:p>
          <a:p>
            <a:pPr marL="539750"/>
            <a:r>
              <a:rPr lang="en-GB" sz="2000" dirty="0">
                <a:latin typeface="Arial" panose="020B0604020202020204" pitchFamily="34" charset="0"/>
                <a:ea typeface="Times New Roman" panose="02020603050405020304" pitchFamily="18" charset="0"/>
                <a:cs typeface="Arial" panose="020B0604020202020204" pitchFamily="34" charset="0"/>
              </a:rPr>
              <a:t>Further opportunities are being planned with NDTI.</a:t>
            </a:r>
          </a:p>
          <a:p>
            <a:pPr marL="311150" indent="0">
              <a:buNone/>
            </a:pPr>
            <a:endParaRPr lang="en-GB" sz="500" dirty="0">
              <a:latin typeface="Arial" panose="020B0604020202020204" pitchFamily="34" charset="0"/>
              <a:ea typeface="Times New Roman" panose="02020603050405020304" pitchFamily="18" charset="0"/>
              <a:cs typeface="Arial" panose="020B0604020202020204" pitchFamily="34" charset="0"/>
            </a:endParaRPr>
          </a:p>
          <a:p>
            <a:r>
              <a:rPr lang="en-GB" sz="2000" dirty="0">
                <a:latin typeface="Arial" panose="020B0604020202020204" pitchFamily="34" charset="0"/>
                <a:ea typeface="Times New Roman" panose="02020603050405020304" pitchFamily="18" charset="0"/>
                <a:cs typeface="Arial" panose="020B0604020202020204" pitchFamily="34" charset="0"/>
              </a:rPr>
              <a:t>Improving opportunities and information about them:</a:t>
            </a:r>
          </a:p>
          <a:p>
            <a:pPr marL="539750" lvl="1">
              <a:spcBef>
                <a:spcPts val="1000"/>
              </a:spcBef>
            </a:pPr>
            <a:r>
              <a:rPr lang="en-GB" sz="2000" dirty="0">
                <a:latin typeface="Arial" panose="020B0604020202020204" pitchFamily="34" charset="0"/>
                <a:cs typeface="Arial" panose="020B0604020202020204" pitchFamily="34" charset="0"/>
              </a:rPr>
              <a:t>Increasing employer engagement</a:t>
            </a:r>
            <a:r>
              <a:rPr lang="en-GB" sz="2000" dirty="0">
                <a:solidFill>
                  <a:srgbClr val="FF0000"/>
                </a:solidFill>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539750" lvl="1">
              <a:spcBef>
                <a:spcPts val="1000"/>
              </a:spcBef>
            </a:pPr>
            <a:r>
              <a:rPr lang="en-GB" sz="2000" dirty="0">
                <a:latin typeface="Arial" panose="020B0604020202020204" pitchFamily="34" charset="0"/>
                <a:cs typeface="Arial" panose="020B0604020202020204" pitchFamily="34" charset="0"/>
              </a:rPr>
              <a:t>Increased activity to support young people with SEND who are NEET.</a:t>
            </a:r>
          </a:p>
          <a:p>
            <a:pPr marL="539750" lvl="1">
              <a:spcBef>
                <a:spcPts val="1000"/>
              </a:spcBef>
            </a:pPr>
            <a:r>
              <a:rPr lang="en-GB" sz="2000" dirty="0">
                <a:latin typeface="Arial" panose="020B0604020202020204" pitchFamily="34" charset="0"/>
                <a:cs typeface="Arial" panose="020B0604020202020204" pitchFamily="34" charset="0"/>
              </a:rPr>
              <a:t>Multi-agency work to look at post 16 opportunities and gaps.</a:t>
            </a:r>
          </a:p>
          <a:p>
            <a:pPr marL="539750" lvl="1">
              <a:spcBef>
                <a:spcPts val="1000"/>
              </a:spcBef>
            </a:pPr>
            <a:r>
              <a:rPr lang="en-GB" sz="2000" dirty="0">
                <a:latin typeface="Arial" panose="020B0604020202020204" pitchFamily="34" charset="0"/>
                <a:cs typeface="Arial" panose="020B0604020202020204" pitchFamily="34" charset="0"/>
              </a:rPr>
              <a:t>Student summits.</a:t>
            </a:r>
          </a:p>
          <a:p>
            <a:pPr marL="539750" lvl="1">
              <a:spcBef>
                <a:spcPts val="1000"/>
              </a:spcBef>
            </a:pPr>
            <a:r>
              <a:rPr lang="en-GB" sz="2000" dirty="0">
                <a:latin typeface="Arial" panose="020B0604020202020204" pitchFamily="34" charset="0"/>
                <a:cs typeface="Arial" panose="020B0604020202020204" pitchFamily="34" charset="0"/>
              </a:rPr>
              <a:t>Information for families – pop-up information events and SPCF events.</a:t>
            </a:r>
          </a:p>
          <a:p>
            <a:pPr marL="539750" lvl="1">
              <a:spcBef>
                <a:spcPts val="1000"/>
              </a:spcBef>
            </a:pPr>
            <a:r>
              <a:rPr lang="en-GB" sz="2000" dirty="0">
                <a:latin typeface="Arial" panose="020B0604020202020204" pitchFamily="34" charset="0"/>
                <a:cs typeface="Arial" panose="020B0604020202020204" pitchFamily="34" charset="0"/>
              </a:rPr>
              <a:t>Information is being improved on Sheffield’s </a:t>
            </a:r>
            <a:r>
              <a:rPr lang="en-GB"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 Local Offer website</a:t>
            </a:r>
            <a:r>
              <a:rPr lang="en-GB" sz="2000" dirty="0">
                <a:latin typeface="Arial" panose="020B0604020202020204" pitchFamily="34" charset="0"/>
                <a:cs typeface="Arial" panose="020B0604020202020204" pitchFamily="34" charset="0"/>
              </a:rPr>
              <a:t>, the Transitions Guide is being updated, and pathway information is being improved.</a:t>
            </a:r>
          </a:p>
          <a:p>
            <a:endParaRPr lang="en-GB" sz="2000" dirty="0">
              <a:latin typeface="Arial" panose="020B0604020202020204" pitchFamily="34" charset="0"/>
              <a:ea typeface="Times New Roman" panose="02020603050405020304" pitchFamily="18" charset="0"/>
              <a:cs typeface="Arial" panose="020B0604020202020204" pitchFamily="34" charset="0"/>
            </a:endParaRPr>
          </a:p>
          <a:p>
            <a:endParaRPr lang="en-GB" sz="2000" dirty="0">
              <a:latin typeface="Arial" panose="020B0604020202020204" pitchFamily="34" charset="0"/>
              <a:ea typeface="Times New Roman" panose="02020603050405020304" pitchFamily="18" charset="0"/>
              <a:cs typeface="Arial" panose="020B0604020202020204" pitchFamily="34" charset="0"/>
            </a:endParaRPr>
          </a:p>
          <a:p>
            <a:endParaRPr lang="en-GB" sz="1800" dirty="0"/>
          </a:p>
        </p:txBody>
      </p:sp>
    </p:spTree>
    <p:extLst>
      <p:ext uri="{BB962C8B-B14F-4D97-AF65-F5344CB8AC3E}">
        <p14:creationId xmlns:p14="http://schemas.microsoft.com/office/powerpoint/2010/main" val="173100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737E-545E-41D5-85DC-7E0B8867FAD5}"/>
              </a:ext>
            </a:extLst>
          </p:cNvPr>
          <p:cNvSpPr>
            <a:spLocks noGrp="1"/>
          </p:cNvSpPr>
          <p:nvPr>
            <p:ph type="title"/>
          </p:nvPr>
        </p:nvSpPr>
        <p:spPr>
          <a:xfrm>
            <a:off x="425359" y="195622"/>
            <a:ext cx="8293281" cy="1325563"/>
          </a:xfrm>
        </p:spPr>
        <p:txBody>
          <a:bodyPr/>
          <a:lstStyle/>
          <a:p>
            <a:r>
              <a:rPr lang="en-GB" dirty="0"/>
              <a:t>Selection of activity so far – cont.</a:t>
            </a:r>
          </a:p>
        </p:txBody>
      </p:sp>
      <p:sp>
        <p:nvSpPr>
          <p:cNvPr id="3" name="Content Placeholder 2">
            <a:extLst>
              <a:ext uri="{FF2B5EF4-FFF2-40B4-BE49-F238E27FC236}">
                <a16:creationId xmlns:a16="http://schemas.microsoft.com/office/drawing/2014/main" id="{49C905CA-DE15-46F1-B230-5C140FC74485}"/>
              </a:ext>
            </a:extLst>
          </p:cNvPr>
          <p:cNvSpPr>
            <a:spLocks noGrp="1"/>
          </p:cNvSpPr>
          <p:nvPr>
            <p:ph idx="1"/>
          </p:nvPr>
        </p:nvSpPr>
        <p:spPr>
          <a:xfrm>
            <a:off x="425358" y="1294991"/>
            <a:ext cx="8293281" cy="5090072"/>
          </a:xfrm>
        </p:spPr>
        <p:txBody>
          <a:bodyPr>
            <a:noAutofit/>
          </a:bodyPr>
          <a:lstStyle/>
          <a:p>
            <a:r>
              <a:rPr lang="en-GB" sz="2000" dirty="0">
                <a:latin typeface="Arial" panose="020B0604020202020204" pitchFamily="34" charset="0"/>
                <a:cs typeface="Arial" panose="020B0604020202020204" pitchFamily="34" charset="0"/>
              </a:rPr>
              <a:t>Social care transitions:</a:t>
            </a:r>
          </a:p>
          <a:p>
            <a:pPr lvl="1"/>
            <a:r>
              <a:rPr lang="en-GB" sz="1800" dirty="0">
                <a:latin typeface="Arial" panose="020B0604020202020204" pitchFamily="34" charset="0"/>
                <a:cs typeface="Arial" panose="020B0604020202020204" pitchFamily="34" charset="0"/>
              </a:rPr>
              <a:t>Significant investment in social care transitions teams capacity, including a new adults transitions team (investment before the APP).</a:t>
            </a:r>
          </a:p>
          <a:p>
            <a:r>
              <a:rPr lang="en-GB" sz="2000" dirty="0">
                <a:latin typeface="Arial" panose="020B0604020202020204" pitchFamily="34" charset="0"/>
                <a:cs typeface="Arial" panose="020B0604020202020204" pitchFamily="34" charset="0"/>
              </a:rPr>
              <a:t>Progress:</a:t>
            </a:r>
          </a:p>
          <a:p>
            <a:pPr lvl="1"/>
            <a:r>
              <a:rPr lang="en-GB" sz="1800" dirty="0">
                <a:latin typeface="Arial" panose="020B0604020202020204" pitchFamily="34" charset="0"/>
                <a:cs typeface="Arial" panose="020B0604020202020204" pitchFamily="34" charset="0"/>
              </a:rPr>
              <a:t>Close working relationship between children’s and adult social care transition teams - a ‘reach across’ approach means young people are known to adult social care earlier.</a:t>
            </a:r>
          </a:p>
          <a:p>
            <a:pPr lvl="1"/>
            <a:r>
              <a:rPr lang="en-GB" sz="1800" dirty="0">
                <a:latin typeface="Arial" panose="020B0604020202020204" pitchFamily="34" charset="0"/>
                <a:cs typeface="Arial" panose="020B0604020202020204" pitchFamily="34" charset="0"/>
              </a:rPr>
              <a:t>We are now working with young people at age 16. We anticipate being able to work with young people from age 14 (Year 9) onwards from March 2023.</a:t>
            </a:r>
          </a:p>
          <a:p>
            <a:pPr lvl="1"/>
            <a:r>
              <a:rPr lang="en-GB" sz="1800" dirty="0">
                <a:latin typeface="Arial" panose="020B0604020202020204" pitchFamily="34" charset="0"/>
                <a:cs typeface="Arial" panose="020B0604020202020204" pitchFamily="34" charset="0"/>
              </a:rPr>
              <a:t>We are now identifying some young people who were not previously known to Children with Disabilities Team.</a:t>
            </a:r>
          </a:p>
          <a:p>
            <a:pPr lvl="1"/>
            <a:r>
              <a:rPr lang="en-GB" sz="1800" b="1" dirty="0">
                <a:latin typeface="Arial" panose="020B0604020202020204" pitchFamily="34" charset="0"/>
                <a:cs typeface="Arial" panose="020B0604020202020204" pitchFamily="34" charset="0"/>
              </a:rPr>
              <a:t>Please can special schools and IRs send their lists of EHCP annual reviews and dates for young people who may go onto adult social care.</a:t>
            </a:r>
          </a:p>
          <a:p>
            <a:pPr marL="0" indent="0">
              <a:buNone/>
            </a:pPr>
            <a:endParaRPr lang="en-GB" sz="2000" dirty="0">
              <a:ea typeface="Times New Roman" panose="02020603050405020304" pitchFamily="18" charset="0"/>
            </a:endParaRPr>
          </a:p>
          <a:p>
            <a:endParaRPr lang="en-GB" sz="1800" dirty="0"/>
          </a:p>
        </p:txBody>
      </p:sp>
    </p:spTree>
    <p:extLst>
      <p:ext uri="{BB962C8B-B14F-4D97-AF65-F5344CB8AC3E}">
        <p14:creationId xmlns:p14="http://schemas.microsoft.com/office/powerpoint/2010/main" val="7431438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974956e-5a1c-424b-9a69-c935c7f7aa9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F4E5C09EF7674CBF63A49565E24468" ma:contentTypeVersion="12" ma:contentTypeDescription="Create a new document." ma:contentTypeScope="" ma:versionID="516aa0df13b85f9742b67320077deca1">
  <xsd:schema xmlns:xsd="http://www.w3.org/2001/XMLSchema" xmlns:xs="http://www.w3.org/2001/XMLSchema" xmlns:p="http://schemas.microsoft.com/office/2006/metadata/properties" xmlns:ns2="b7083f91-108f-4244-868e-3ddf6c5e1a60" xmlns:ns3="3974956e-5a1c-424b-9a69-c935c7f7aa96" targetNamespace="http://schemas.microsoft.com/office/2006/metadata/properties" ma:root="true" ma:fieldsID="42ebdeb03ea522a2a5019adc8230b2c1" ns2:_="" ns3:_="">
    <xsd:import namespace="b7083f91-108f-4244-868e-3ddf6c5e1a60"/>
    <xsd:import namespace="3974956e-5a1c-424b-9a69-c935c7f7a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083f91-108f-4244-868e-3ddf6c5e1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74956e-5a1c-424b-9a69-c935c7f7aa9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073aad7-fb10-412d-8652-ca0217d9c1c2}" ma:internalName="TaxCatchAll" ma:showField="CatchAllData" ma:web="3974956e-5a1c-424b-9a69-c935c7f7aa9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8E1747-0E4F-4673-8F37-6D690624EEAF}">
  <ds:schemaRefs>
    <ds:schemaRef ds:uri="http://schemas.microsoft.com/office/2006/documentManagement/types"/>
    <ds:schemaRef ds:uri="b7083f91-108f-4244-868e-3ddf6c5e1a60"/>
    <ds:schemaRef ds:uri="3974956e-5a1c-424b-9a69-c935c7f7aa96"/>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004E28C-07E9-4098-B7C7-9B2F78AD7D75}">
  <ds:schemaRefs>
    <ds:schemaRef ds:uri="http://schemas.microsoft.com/sharepoint/v3/contenttype/forms"/>
  </ds:schemaRefs>
</ds:datastoreItem>
</file>

<file path=customXml/itemProps3.xml><?xml version="1.0" encoding="utf-8"?>
<ds:datastoreItem xmlns:ds="http://schemas.openxmlformats.org/officeDocument/2006/customXml" ds:itemID="{8F3EE8F3-EA92-4A52-A7E4-FA96C688A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083f91-108f-4244-868e-3ddf6c5e1a60"/>
    <ds:schemaRef ds:uri="3974956e-5a1c-424b-9a69-c935c7f7a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1637</TotalTime>
  <Words>1525</Words>
  <Application>Microsoft Office PowerPoint</Application>
  <PresentationFormat>On-screen Show (4:3)</PresentationFormat>
  <Paragraphs>145</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Arial SF MT</vt:lpstr>
      <vt:lpstr>Calibri</vt:lpstr>
      <vt:lpstr>Calibri Light</vt:lpstr>
      <vt:lpstr>Office Theme</vt:lpstr>
      <vt:lpstr>1_Custom Design</vt:lpstr>
      <vt:lpstr>PowerPoint Presentation</vt:lpstr>
      <vt:lpstr>Transitions Accelerated Progress Plan (APP)</vt:lpstr>
      <vt:lpstr>Our children and young people</vt:lpstr>
      <vt:lpstr>Our children and young people (cont’d).</vt:lpstr>
      <vt:lpstr>APP Governance structure</vt:lpstr>
      <vt:lpstr>The Workstreams</vt:lpstr>
      <vt:lpstr>Selection of activity so far…</vt:lpstr>
      <vt:lpstr>Selection of activity so far – cont.</vt:lpstr>
      <vt:lpstr>Selection of activity so far – cont.</vt:lpstr>
      <vt:lpstr>Summary of APP progress</vt:lpstr>
      <vt:lpstr>Ask of schools and settings</vt:lpstr>
      <vt:lpstr>Next steps and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Wayne Priestley</cp:lastModifiedBy>
  <cp:revision>51</cp:revision>
  <cp:lastPrinted>2022-11-23T11:39:28Z</cp:lastPrinted>
  <dcterms:created xsi:type="dcterms:W3CDTF">2020-12-01T15:23:18Z</dcterms:created>
  <dcterms:modified xsi:type="dcterms:W3CDTF">2023-01-10T08:50:08Z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2022-02-15T13:34:55Z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934050ee-be6d-4e89-bf88-a9e9d0fc273f</vt:lpwstr>
  </property>
  <property fmtid="{D5CDD505-2E9C-101B-9397-08002B2CF9AE}" pid="8" name="MSIP_Label_c8588358-c3f1-4695-a290-e2f70d15689d_ContentBits">
    <vt:lpwstr>0</vt:lpwstr>
  </property>
  <property fmtid="{D5CDD505-2E9C-101B-9397-08002B2CF9AE}" pid="9" name="ContentTypeId">
    <vt:lpwstr>0x01010007F4E5C09EF7674CBF63A49565E24468</vt:lpwstr>
  </property>
  <property fmtid="{D5CDD505-2E9C-101B-9397-08002B2CF9AE}" pid="10" name="Order">
    <vt:r8>27768800</vt:r8>
  </property>
</Properties>
</file>